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9" r:id="rId2"/>
    <p:sldId id="288" r:id="rId3"/>
    <p:sldId id="327" r:id="rId4"/>
    <p:sldId id="328" r:id="rId5"/>
    <p:sldId id="329" r:id="rId6"/>
    <p:sldId id="330" r:id="rId7"/>
    <p:sldId id="331" r:id="rId8"/>
    <p:sldId id="332" r:id="rId9"/>
    <p:sldId id="275" r:id="rId10"/>
    <p:sldId id="315" r:id="rId11"/>
    <p:sldId id="317" r:id="rId12"/>
    <p:sldId id="319" r:id="rId13"/>
    <p:sldId id="318" r:id="rId14"/>
    <p:sldId id="325" r:id="rId15"/>
    <p:sldId id="280" r:id="rId16"/>
    <p:sldId id="324" r:id="rId17"/>
    <p:sldId id="323" r:id="rId18"/>
    <p:sldId id="281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63"/>
    <a:srgbClr val="ECECEC"/>
    <a:srgbClr val="C7F0FD"/>
    <a:srgbClr val="A2E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1" autoAdjust="0"/>
    <p:restoredTop sz="83422" autoAdjust="0"/>
  </p:normalViewPr>
  <p:slideViewPr>
    <p:cSldViewPr>
      <p:cViewPr varScale="1">
        <p:scale>
          <a:sx n="103" d="100"/>
          <a:sy n="103" d="100"/>
        </p:scale>
        <p:origin x="16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071BE-37B6-6243-AB58-631B3DAF215D}" type="datetimeFigureOut">
              <a:rPr kumimoji="1" lang="zh-TW" altLang="en-US" smtClean="0"/>
              <a:t>2022/11/28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F6CAE-541C-7F45-936B-E09485D9623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457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F6CAE-541C-7F45-936B-E09485D9623C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528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F6CAE-541C-7F45-936B-E09485D9623C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130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F6CAE-541C-7F45-936B-E09485D9623C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46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14215C-B880-43AE-996E-F1B1F0185B8A}" type="datetimeFigureOut">
              <a:rPr lang="zh-TW" altLang="en-US" smtClean="0"/>
              <a:pPr/>
              <a:t>2022/11/28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57224" y="342900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期初社員大會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236296" y="609900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      長：陳書涵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 社 長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曾禹瑄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58150" cy="78581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42976" y="199496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4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第一學期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40466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悅光季</a:t>
            </a:r>
            <a:r>
              <a:rPr lang="en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IX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童話魔鏡傳說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A08CCB-0DFF-454E-4C49-24C27A97C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052736"/>
            <a:ext cx="7452320" cy="55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357166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r>
              <a:rPr lang="en" altLang="zh-TW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Boom</a:t>
            </a: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來襲 </a:t>
            </a:r>
            <a:r>
              <a:rPr lang="en" altLang="zh-TW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right now </a:t>
            </a: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無限唱</a:t>
            </a:r>
            <a:r>
              <a:rPr lang="en" altLang="zh-TW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ING </a:t>
            </a: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階梯音樂會</a:t>
            </a:r>
            <a:endParaRPr lang="en-US" altLang="zh-TW" sz="28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340768"/>
            <a:ext cx="6804248" cy="510088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9A55A5F-6F58-C013-DD44-A45DDE4A1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596336" cy="56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340768"/>
            <a:ext cx="7389755" cy="4943342"/>
          </a:xfrm>
          <a:prstGeom prst="rect">
            <a:avLst/>
          </a:prstGeom>
        </p:spPr>
      </p:pic>
      <p:sp>
        <p:nvSpPr>
          <p:cNvPr id="8" name="副標題 5"/>
          <p:cNvSpPr txBox="1">
            <a:spLocks/>
          </p:cNvSpPr>
          <p:nvPr/>
        </p:nvSpPr>
        <p:spPr>
          <a:xfrm>
            <a:off x="83561" y="41093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火相傳原生力寒假社會服務營隊</a:t>
            </a:r>
            <a:endParaRPr lang="en-US" altLang="zh-TW" sz="28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196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待辦理活動</a:t>
            </a:r>
          </a:p>
        </p:txBody>
      </p:sp>
    </p:spTree>
    <p:extLst>
      <p:ext uri="{BB962C8B-B14F-4D97-AF65-F5344CB8AC3E}">
        <p14:creationId xmlns:p14="http://schemas.microsoft.com/office/powerpoint/2010/main" val="148796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482364" y="116632"/>
            <a:ext cx="9394042" cy="84594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zh-TW" sz="2800" b="1" kern="100" dirty="0">
                <a:solidFill>
                  <a:schemeClr val="tx1"/>
                </a:solidFill>
                <a:effectLst/>
                <a:latin typeface="+mj-lt"/>
                <a:ea typeface="標楷體" panose="02010601000101010101" pitchFamily="2" charset="-120"/>
              </a:rPr>
              <a:t>愛唱社</a:t>
            </a:r>
            <a:r>
              <a:rPr lang="en-US" altLang="zh-TW" sz="2800" b="1" kern="100" dirty="0">
                <a:solidFill>
                  <a:schemeClr val="tx1"/>
                </a:solidFill>
                <a:effectLst/>
                <a:latin typeface="+mj-lt"/>
                <a:ea typeface="標楷體" panose="02010601000101010101" pitchFamily="2" charset="-120"/>
              </a:rPr>
              <a:t>112</a:t>
            </a:r>
            <a:r>
              <a:rPr lang="zh-TW" altLang="zh-TW" sz="2800" b="1" kern="100" dirty="0">
                <a:solidFill>
                  <a:schemeClr val="tx1"/>
                </a:solidFill>
                <a:effectLst/>
                <a:latin typeface="+mj-lt"/>
                <a:ea typeface="標楷體" panose="02010601000101010101" pitchFamily="2" charset="-120"/>
              </a:rPr>
              <a:t>年寒假</a:t>
            </a:r>
            <a:endParaRPr lang="en-US" altLang="zh-TW" sz="2800" b="1" kern="100" dirty="0">
              <a:solidFill>
                <a:schemeClr val="tx1"/>
              </a:solidFill>
              <a:effectLst/>
              <a:latin typeface="+mj-lt"/>
              <a:ea typeface="標楷體" panose="02010601000101010101" pitchFamily="2" charset="-120"/>
            </a:endParaRPr>
          </a:p>
          <a:p>
            <a:pPr algn="l"/>
            <a:r>
              <a:rPr lang="en-US" altLang="zh-TW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2010601000101010101" pitchFamily="2" charset="-120"/>
              </a:rPr>
              <a:t>   </a:t>
            </a:r>
            <a:r>
              <a:rPr lang="zh-TW" altLang="zh-TW" sz="2800" b="1" kern="100" dirty="0">
                <a:solidFill>
                  <a:schemeClr val="tx1"/>
                </a:solidFill>
                <a:effectLst/>
                <a:latin typeface="+mj-lt"/>
                <a:ea typeface="標楷體" panose="02010601000101010101" pitchFamily="2" charset="-120"/>
              </a:rPr>
              <a:t>社會服務營隊</a:t>
            </a:r>
            <a:endParaRPr lang="zh-TW" altLang="zh-TW" sz="2800" b="1" kern="100" dirty="0">
              <a:solidFill>
                <a:schemeClr val="tx1"/>
              </a:solidFill>
              <a:effectLst/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03022" y="2058494"/>
            <a:ext cx="2950888" cy="508413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algn="l"/>
            <a:r>
              <a:rPr lang="zh-TW" altLang="zh-TW" sz="2800" b="1" kern="100" dirty="0">
                <a:effectLst/>
                <a:latin typeface="+mj-lt"/>
                <a:ea typeface="標楷體" panose="02010601000101010101" pitchFamily="2" charset="-120"/>
              </a:rPr>
              <a:t>愛唱社迎新活動</a:t>
            </a:r>
            <a:endParaRPr lang="zh-TW" altLang="zh-TW" sz="2800" b="1" kern="100" dirty="0">
              <a:effectLst/>
              <a:latin typeface="+mj-lt"/>
              <a:ea typeface="新細明體" panose="02020500000000000000" pitchFamily="18" charset="-120"/>
            </a:endParaRP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zh-TW" sz="28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+mj-lt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5360" y="1351513"/>
            <a:ext cx="5005876" cy="3752713"/>
          </a:xfrm>
          <a:prstGeom prst="rect">
            <a:avLst/>
          </a:prstGeom>
        </p:spPr>
      </p:pic>
      <p:sp>
        <p:nvSpPr>
          <p:cNvPr id="8" name="副標題 5"/>
          <p:cNvSpPr txBox="1">
            <a:spLocks/>
          </p:cNvSpPr>
          <p:nvPr/>
        </p:nvSpPr>
        <p:spPr>
          <a:xfrm>
            <a:off x="-2556792" y="3227870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zh-TW" sz="2800" b="1" kern="100" dirty="0">
                <a:effectLst/>
                <a:latin typeface="+mj-lt"/>
                <a:ea typeface="標楷體" panose="02010601000101010101" pitchFamily="2" charset="-120"/>
              </a:rPr>
              <a:t>悅光季</a:t>
            </a:r>
            <a:r>
              <a:rPr lang="en-US" altLang="zh-TW" sz="2800" b="1" kern="100" dirty="0">
                <a:solidFill>
                  <a:srgbClr val="666666"/>
                </a:solidFill>
                <a:effectLst/>
                <a:latin typeface="+mj-lt"/>
                <a:ea typeface="新細明體" panose="02020500000000000000" pitchFamily="18" charset="-120"/>
              </a:rPr>
              <a:t>Ⅹ</a:t>
            </a:r>
            <a:r>
              <a:rPr lang="zh-TW" altLang="en-US" sz="2800" b="1" spc="300" dirty="0">
                <a:ln w="19050">
                  <a:noFill/>
                </a:ln>
                <a:latin typeface="+mj-lt"/>
                <a:ea typeface="微軟正黑體" panose="020B0604030504040204" pitchFamily="34" charset="-120"/>
              </a:rPr>
              <a:t>歌唱比賽</a:t>
            </a:r>
            <a:endParaRPr lang="en-US" altLang="zh-TW" sz="28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0" name="副標題 5"/>
          <p:cNvSpPr txBox="1">
            <a:spLocks/>
          </p:cNvSpPr>
          <p:nvPr/>
        </p:nvSpPr>
        <p:spPr>
          <a:xfrm>
            <a:off x="-2556792" y="2643182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2800" b="1" spc="300" dirty="0">
                <a:ln w="19050">
                  <a:noFill/>
                </a:ln>
                <a:latin typeface="+mj-lt"/>
                <a:ea typeface="微軟正黑體" panose="020B0604030504040204" pitchFamily="34" charset="-120"/>
              </a:rPr>
              <a:t>111</a:t>
            </a:r>
            <a:r>
              <a:rPr lang="zh-TW" altLang="en-US" sz="2800" b="1" spc="300" dirty="0">
                <a:ln w="19050">
                  <a:noFill/>
                </a:ln>
                <a:latin typeface="+mj-lt"/>
                <a:ea typeface="微軟正黑體" panose="020B0604030504040204" pitchFamily="34" charset="-120"/>
              </a:rPr>
              <a:t>級幹部訓練</a:t>
            </a:r>
            <a:endParaRPr lang="en-US" altLang="zh-TW" sz="28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034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7163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Q</a:t>
            </a:r>
            <a:r>
              <a:rPr lang="zh-TW" altLang="en-US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＆</a:t>
            </a:r>
            <a:r>
              <a:rPr lang="en-US" altLang="zh-TW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A</a:t>
            </a:r>
            <a:endParaRPr lang="zh-TW" altLang="en-US" sz="138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928" y="1387928"/>
            <a:ext cx="4082143" cy="4082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09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8" y="0"/>
            <a:ext cx="408214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155CB8C-90AE-0C0D-AA8F-47C72E4BD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3660"/>
            <a:ext cx="2634714" cy="25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57160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spc="3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END</a:t>
            </a:r>
            <a:endParaRPr lang="zh-TW" altLang="en-US" sz="13800" spc="3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第一學期 公開徵信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-14161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739030" y="182717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89713" y="7768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第二學期  學期結算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FE8344F-366B-49CA-9F68-02D231214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12530"/>
              </p:ext>
            </p:extLst>
          </p:nvPr>
        </p:nvGraphicFramePr>
        <p:xfrm>
          <a:off x="395536" y="1265836"/>
          <a:ext cx="8352928" cy="610258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30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DFKai-SB"/>
                          <a:ea typeface="DFKai-SB"/>
                          <a:cs typeface="Calibri"/>
                        </a:rPr>
                        <a:t>110-1</a:t>
                      </a:r>
                      <a:r>
                        <a:rPr lang="zh-TW" sz="2400" kern="100" dirty="0">
                          <a:latin typeface="Times New Roman"/>
                          <a:ea typeface="DFKai-SB"/>
                          <a:cs typeface="Calibri"/>
                        </a:rPr>
                        <a:t>移轉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1,625</a:t>
                      </a:r>
                      <a:endParaRPr kumimoji="0" lang="zh-TW" altLang="en-US" b="0" i="0" kern="1200" dirty="0">
                        <a:solidFill>
                          <a:schemeClr val="dk1"/>
                        </a:solidFill>
                        <a:effectLst/>
                        <a:latin typeface="Kaiti SC" panose="02010600040101010101" pitchFamily="2" charset="-122"/>
                        <a:ea typeface="Kaiti SC" panose="02010600040101010101" pitchFamily="2" charset="-122"/>
                        <a:cs typeface="+mn-cs"/>
                      </a:endParaRP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DFKai-SB"/>
                          <a:cs typeface="Calibri"/>
                        </a:rPr>
                        <a:t>社費收入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11000</a:t>
                      </a:r>
                      <a:endParaRPr kumimoji="0" lang="zh-TW" altLang="en-US" b="0" i="0" kern="1200" dirty="0">
                        <a:solidFill>
                          <a:schemeClr val="dk1"/>
                        </a:solidFill>
                        <a:effectLst/>
                        <a:latin typeface="Kaiti SC" panose="02010600040101010101" pitchFamily="2" charset="-122"/>
                        <a:ea typeface="Kaiti SC" panose="02010600040101010101" pitchFamily="2" charset="-122"/>
                        <a:cs typeface="+mn-cs"/>
                      </a:endParaRP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活動</a:t>
                      </a:r>
                      <a:r>
                        <a:rPr kumimoji="0" lang="en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Sing</a:t>
                      </a:r>
                      <a:r>
                        <a:rPr kumimoji="0"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神降臨 與你相聚 愛唱週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因疫情取消辦理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2368773517"/>
                  </a:ext>
                </a:extLst>
              </a:tr>
              <a:tr h="1015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活動</a:t>
                      </a:r>
                      <a:r>
                        <a:rPr kumimoji="0" lang="en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TRIPLE S </a:t>
                      </a:r>
                      <a:r>
                        <a:rPr kumimoji="0"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震撼</a:t>
                      </a:r>
                      <a:r>
                        <a:rPr kumimoji="0" lang="en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Sing</a:t>
                      </a:r>
                      <a:r>
                        <a:rPr kumimoji="0"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靈 森森不息 </a:t>
                      </a:r>
                      <a:r>
                        <a:rPr kumimoji="0" lang="en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Never say die!</a:t>
                      </a:r>
                    </a:p>
                    <a:p>
                      <a:pPr algn="l"/>
                      <a:r>
                        <a:rPr kumimoji="0"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成果發表會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因疫情取消辦理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活動</a:t>
                      </a:r>
                      <a:r>
                        <a:rPr kumimoji="0"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齒輪</a:t>
                      </a:r>
                      <a:r>
                        <a:rPr kumimoji="0" lang="ja-JP" altLang="en-US" sz="2000" b="0" i="0" kern="120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の</a:t>
                      </a:r>
                      <a:r>
                        <a:rPr kumimoji="0"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鎖鏈</a:t>
                      </a:r>
                      <a:r>
                        <a:rPr kumimoji="0" lang="en-US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-</a:t>
                      </a:r>
                      <a:r>
                        <a:rPr kumimoji="0"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馬戲人聲 愛唱社十週年社慶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因疫情取消辦理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661736113"/>
                  </a:ext>
                </a:extLst>
              </a:tr>
              <a:tr h="49319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活動</a:t>
                      </a:r>
                      <a:r>
                        <a:rPr kumimoji="0"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卜通掉進</a:t>
                      </a:r>
                      <a:r>
                        <a:rPr kumimoji="0" lang="en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Sing</a:t>
                      </a:r>
                      <a:r>
                        <a:rPr kumimoji="0"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世界 暑假社會服務營隊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因疫情取消辦理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502916601"/>
                  </a:ext>
                </a:extLst>
              </a:tr>
              <a:tr h="2125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32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12,625</a:t>
                      </a:r>
                      <a:endParaRPr kumimoji="0" lang="zh-TW" altLang="en-US" sz="3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12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第二學期  學期結算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0FF78AC-690E-4596-9833-5533C0A74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1002"/>
              </p:ext>
            </p:extLst>
          </p:nvPr>
        </p:nvGraphicFramePr>
        <p:xfrm>
          <a:off x="354593" y="1391221"/>
          <a:ext cx="8537887" cy="512406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74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活動</a:t>
                      </a:r>
                      <a:r>
                        <a:rPr kumimoji="0" lang="en" altLang="zh-TW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Sing</a:t>
                      </a:r>
                      <a:r>
                        <a:rPr kumimoji="0" lang="zh-TW" altLang="en-US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神降臨 與你相聚 愛唱週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因疫情取消辦理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活動</a:t>
                      </a:r>
                      <a:r>
                        <a:rPr kumimoji="0" lang="en" altLang="zh-TW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TRIPLE S </a:t>
                      </a:r>
                      <a:r>
                        <a:rPr kumimoji="0" lang="zh-TW" altLang="en-US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震撼</a:t>
                      </a:r>
                      <a:r>
                        <a:rPr kumimoji="0" lang="en" altLang="zh-TW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Sing</a:t>
                      </a:r>
                      <a:r>
                        <a:rPr kumimoji="0" lang="zh-TW" altLang="en-US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靈 森森不息 </a:t>
                      </a:r>
                      <a:r>
                        <a:rPr kumimoji="0" lang="en" altLang="zh-TW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Never say die!</a:t>
                      </a:r>
                    </a:p>
                    <a:p>
                      <a:r>
                        <a:rPr kumimoji="0" lang="zh-TW" altLang="en-US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成果發表會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因疫情取消辦理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465712028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活動</a:t>
                      </a:r>
                      <a:r>
                        <a:rPr kumimoji="0" lang="zh-TW" altLang="en-US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齒輪</a:t>
                      </a:r>
                      <a:r>
                        <a:rPr kumimoji="0" lang="ja-JP" altLang="en-US" b="0" i="0" kern="120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の</a:t>
                      </a:r>
                      <a:r>
                        <a:rPr kumimoji="0" lang="zh-TW" altLang="en-US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鎖鏈</a:t>
                      </a:r>
                      <a:r>
                        <a:rPr kumimoji="0" lang="en-US" altLang="zh-TW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-</a:t>
                      </a:r>
                      <a:r>
                        <a:rPr kumimoji="0" lang="zh-TW" altLang="en-US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馬戲人聲 愛唱社十週年社慶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因疫情取消辦理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2291370743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活動</a:t>
                      </a:r>
                      <a:r>
                        <a:rPr kumimoji="0" lang="zh-TW" altLang="en-US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卜通掉進</a:t>
                      </a:r>
                      <a:r>
                        <a:rPr kumimoji="0" lang="en" altLang="zh-TW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Sing</a:t>
                      </a:r>
                      <a:r>
                        <a:rPr kumimoji="0" lang="zh-TW" altLang="en-US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世界 暑假社會服務營隊</a:t>
                      </a:r>
                    </a:p>
                  </a:txBody>
                  <a:tcPr marL="0" marR="0" marT="0" marB="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dirty="0">
                          <a:latin typeface="Kaiti SC" panose="02010600040101010101" pitchFamily="2" charset="-122"/>
                          <a:ea typeface="Kaiti SC" panose="02010600040101010101" pitchFamily="2" charset="-122"/>
                          <a:cs typeface="標楷體" panose="03000509000000000000" pitchFamily="65" charset="-120"/>
                        </a:rPr>
                        <a:t>因疫情取消辦理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</a:t>
                      </a: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B1BFB6B3-A779-F7C5-3AA7-2FB69E3CCCFA}"/>
              </a:ext>
            </a:extLst>
          </p:cNvPr>
          <p:cNvCxnSpPr>
            <a:cxnSpLocks/>
          </p:cNvCxnSpPr>
          <p:nvPr/>
        </p:nvCxnSpPr>
        <p:spPr>
          <a:xfrm>
            <a:off x="7452320" y="6021288"/>
            <a:ext cx="1368152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3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43608" y="76470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第二學期  學期結算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0968475-D03C-409A-83FC-A2E6494F8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87164"/>
              </p:ext>
            </p:extLst>
          </p:nvPr>
        </p:nvGraphicFramePr>
        <p:xfrm>
          <a:off x="285720" y="1765820"/>
          <a:ext cx="8572559" cy="395828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662">
                <a:tc rowSpan="8">
                  <a:txBody>
                    <a:bodyPr/>
                    <a:lstStyle/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美宣支出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894</a:t>
                      </a:r>
                      <a:endParaRPr kumimoji="0" lang="zh-TW" altLang="en-US" sz="2000" b="0" i="0" kern="1200" dirty="0">
                        <a:solidFill>
                          <a:schemeClr val="dk1"/>
                        </a:solidFill>
                        <a:effectLst/>
                        <a:latin typeface="Kaiti SC" panose="02010600040101010101" pitchFamily="2" charset="-122"/>
                        <a:ea typeface="Kaiti SC" panose="02010600040101010101" pitchFamily="2" charset="-122"/>
                        <a:cs typeface="+mn-cs"/>
                      </a:endParaRP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文書支出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93</a:t>
                      </a:r>
                      <a:endParaRPr kumimoji="0" lang="zh-TW" altLang="en-US" sz="2000" b="0" i="0" kern="1200" dirty="0">
                        <a:solidFill>
                          <a:schemeClr val="dk1"/>
                        </a:solidFill>
                        <a:effectLst/>
                        <a:latin typeface="Kaiti SC" panose="02010600040101010101" pitchFamily="2" charset="-122"/>
                        <a:ea typeface="Kaiti SC" panose="02010600040101010101" pitchFamily="2" charset="-122"/>
                        <a:cs typeface="+mn-cs"/>
                      </a:endParaRP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材料費支出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43</a:t>
                      </a:r>
                      <a:endParaRPr kumimoji="0" lang="zh-TW" altLang="en-US" sz="2000" b="0" i="0" kern="1200" dirty="0">
                        <a:solidFill>
                          <a:schemeClr val="dk1"/>
                        </a:solidFill>
                        <a:effectLst/>
                        <a:latin typeface="Kaiti SC" panose="02010600040101010101" pitchFamily="2" charset="-122"/>
                        <a:ea typeface="Kaiti SC" panose="02010600040101010101" pitchFamily="2" charset="-122"/>
                        <a:cs typeface="+mn-cs"/>
                      </a:endParaRP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其他支出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2000" b="0" i="0" u="none" dirty="0">
                          <a:solidFill>
                            <a:schemeClr val="tx1"/>
                          </a:solidFill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0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預備金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2000" b="0" i="0" u="none" dirty="0">
                          <a:solidFill>
                            <a:schemeClr val="tx1"/>
                          </a:solidFill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0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講師費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2000" b="0" i="0" u="none" dirty="0">
                          <a:solidFill>
                            <a:schemeClr val="tx1"/>
                          </a:solidFill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0</a:t>
                      </a:r>
                    </a:p>
                  </a:txBody>
                  <a:tcPr marL="0" marR="0" marT="0" marB="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收入合計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17832</a:t>
                      </a:r>
                      <a:endParaRPr kumimoji="0" lang="zh-TW" altLang="en-US" sz="2000" b="0" i="0" kern="1200" dirty="0">
                        <a:solidFill>
                          <a:schemeClr val="dk1"/>
                        </a:solidFill>
                        <a:effectLst/>
                        <a:latin typeface="Kaiti SC" panose="02010600040101010101" pitchFamily="2" charset="-122"/>
                        <a:ea typeface="Kaiti SC" panose="02010600040101010101" pitchFamily="2" charset="-122"/>
                        <a:cs typeface="+mn-cs"/>
                      </a:endParaRPr>
                    </a:p>
                  </a:txBody>
                  <a:tcPr marL="11171" marR="1117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  <a:endParaRPr lang="zh-TW" alt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b="0" i="0" kern="1200" dirty="0">
                          <a:solidFill>
                            <a:schemeClr val="dk1"/>
                          </a:solidFill>
                          <a:effectLst/>
                          <a:latin typeface="Kaiti SC" panose="02010600040101010101" pitchFamily="2" charset="-122"/>
                          <a:ea typeface="Kaiti SC" panose="02010600040101010101" pitchFamily="2" charset="-122"/>
                          <a:cs typeface="+mn-cs"/>
                        </a:rPr>
                        <a:t>1030</a:t>
                      </a:r>
                      <a:endParaRPr kumimoji="0" lang="zh-TW" altLang="en-US" sz="2000" b="0" i="0" kern="1200" dirty="0">
                        <a:solidFill>
                          <a:schemeClr val="dk1"/>
                        </a:solidFill>
                        <a:effectLst/>
                        <a:latin typeface="Kaiti SC" panose="02010600040101010101" pitchFamily="2" charset="-122"/>
                        <a:ea typeface="Kaiti SC" panose="02010600040101010101" pitchFamily="2" charset="-122"/>
                        <a:cs typeface="+mn-cs"/>
                      </a:endParaRPr>
                    </a:p>
                  </a:txBody>
                  <a:tcPr marL="11171" marR="1117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9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32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11,595</a:t>
                      </a:r>
                      <a:endParaRPr kumimoji="0" lang="zh-TW" altLang="en-US" sz="3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71" marR="11171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9769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第一學期  學期預算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23987"/>
              </p:ext>
            </p:extLst>
          </p:nvPr>
        </p:nvGraphicFramePr>
        <p:xfrm>
          <a:off x="371424" y="1916832"/>
          <a:ext cx="8501122" cy="413624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75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8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81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110-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2</a:t>
                      </a: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移轉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11,595</a:t>
                      </a:r>
                      <a:endParaRPr kumimoji="0" lang="zh-TW" alt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社費收入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40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000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500(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)×80(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)=40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愛唱社迎新活動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793</a:t>
                      </a:r>
                      <a:r>
                        <a:rPr lang="zh-TW" altLang="zh-TW" sz="2000" dirty="0">
                          <a:effectLst/>
                        </a:rPr>
                        <a:t> 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擬學輔經費輔助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793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en-US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effectLst/>
                          <a:latin typeface="標楷體" panose="02010601000101010101" pitchFamily="2" charset="-120"/>
                          <a:ea typeface="新細明體" panose="02020500000000000000" pitchFamily="18" charset="-120"/>
                        </a:rPr>
                        <a:t>111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年幹部訓練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r>
                        <a:rPr lang="zh-TW" altLang="zh-TW" sz="2000" dirty="0">
                          <a:effectLst/>
                        </a:rPr>
                        <a:t> 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擬學輔經費輔助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en-US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悅光季</a:t>
                      </a:r>
                      <a:r>
                        <a:rPr lang="en-US" sz="2000" kern="100" dirty="0">
                          <a:solidFill>
                            <a:srgbClr val="666666"/>
                          </a:solidFill>
                          <a:effectLst/>
                          <a:latin typeface="標楷體" panose="02010601000101010101" pitchFamily="2" charset="-120"/>
                          <a:ea typeface="新細明體" panose="02020500000000000000" pitchFamily="18" charset="-120"/>
                        </a:rPr>
                        <a:t>Ⅹ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zh-TW" altLang="zh-TW" sz="2000" dirty="0">
                          <a:effectLst/>
                        </a:rPr>
                        <a:t> 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擬學輔經費補助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 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愛唱社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112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年寒假社會服務營隊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  <a:r>
                        <a:rPr lang="zh-TW" altLang="zh-TW" sz="2000" dirty="0">
                          <a:effectLst/>
                        </a:rPr>
                        <a:t> 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擬學輔經費補助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 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04549929"/>
                  </a:ext>
                </a:extLst>
              </a:tr>
              <a:tr h="422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kern="12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211,201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89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52322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20855" y="32040"/>
            <a:ext cx="7958150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5950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111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學年度第一學期  學期預算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91109"/>
              </p:ext>
            </p:extLst>
          </p:nvPr>
        </p:nvGraphicFramePr>
        <p:xfrm>
          <a:off x="251520" y="1124745"/>
          <a:ext cx="8572559" cy="569242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8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2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9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愛唱社迎新活動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793</a:t>
                      </a:r>
                      <a:r>
                        <a:rPr lang="zh-TW" altLang="zh-TW" sz="2000" dirty="0">
                          <a:effectLst/>
                        </a:rPr>
                        <a:t> 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981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</a:t>
                      </a:r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行政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餐費</a:t>
                      </a:r>
                      <a:r>
                        <a:rPr lang="zh-TW" altLang="zh-TW" dirty="0">
                          <a:effectLst/>
                        </a:rPr>
                        <a:t> 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元；雜支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活動材料費</a:t>
                      </a:r>
                      <a:r>
                        <a:rPr lang="zh-TW" altLang="zh-TW" dirty="0">
                          <a:effectLst/>
                        </a:rPr>
                        <a:t> 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6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effectLst/>
                          <a:latin typeface="標楷體" panose="02010601000101010101" pitchFamily="2" charset="-120"/>
                          <a:ea typeface="新細明體" panose="02020500000000000000" pitchFamily="18" charset="-120"/>
                        </a:rPr>
                        <a:t>111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年幹部訓練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r>
                        <a:rPr lang="zh-TW" altLang="zh-TW" sz="2000" dirty="0">
                          <a:effectLst/>
                        </a:rPr>
                        <a:t> 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13,600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</a:t>
                      </a:r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行政費</a:t>
                      </a:r>
                      <a:r>
                        <a:rPr lang="zh-TW" altLang="zh-TW" sz="2000" dirty="0">
                          <a:effectLst/>
                        </a:rPr>
                        <a:t> </a:t>
                      </a: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2,500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6450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元；雜支</a:t>
                      </a: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2,000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活動教材費</a:t>
                      </a: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4,680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活動衣</a:t>
                      </a: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20,000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alt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5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悅光季</a:t>
                      </a:r>
                      <a:r>
                        <a:rPr lang="en-US" sz="2000" kern="100" dirty="0">
                          <a:solidFill>
                            <a:srgbClr val="666666"/>
                          </a:solidFill>
                          <a:effectLst/>
                          <a:latin typeface="標楷體" panose="02010601000101010101" pitchFamily="2" charset="-120"/>
                          <a:ea typeface="新細明體" panose="02020500000000000000" pitchFamily="18" charset="-120"/>
                        </a:rPr>
                        <a:t>Ⅹ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zh-TW" altLang="zh-TW" sz="2000" dirty="0">
                          <a:effectLst/>
                        </a:rPr>
                        <a:t> 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燈光音響組用費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比賽獎金獎品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2,500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評審費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8,100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文書費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雜費支出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alt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72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愛唱社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112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2010601000101010101" pitchFamily="2" charset="-120"/>
                        </a:rPr>
                        <a:t>年寒假社會服務營隊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  <a:r>
                        <a:rPr lang="zh-TW" altLang="zh-TW" sz="2000" dirty="0">
                          <a:effectLst/>
                        </a:rPr>
                        <a:t> 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保險費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463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活動教材費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3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  <a:endParaRPr lang="zh-TW" altLang="en-US" sz="28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E951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159</a:t>
                      </a:r>
                      <a:r>
                        <a:rPr kumimoji="0" lang="en-US" altLang="zh-TW" sz="2800" kern="12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lang="en-US" altLang="zh-TW" sz="28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606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rgbClr val="E951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22430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99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92925" y="25876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43608" y="96205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學年度第一學期  學期預算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54419"/>
              </p:ext>
            </p:extLst>
          </p:nvPr>
        </p:nvGraphicFramePr>
        <p:xfrm>
          <a:off x="251520" y="1744283"/>
          <a:ext cx="8572559" cy="438915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4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62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文書支出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3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5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影印費、文具用品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美宣支出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2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5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社課道具用紙、美宣用品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材料費支出</a:t>
                      </a: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5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社團耗材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其他支出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8,</a:t>
                      </a: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0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友社禮品、社員衣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預備金</a:t>
                      </a: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講師費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社課聘請講師費用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211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201</a:t>
                      </a:r>
                      <a:endParaRPr lang="zh-TW" altLang="en-US" sz="20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184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106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97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altLang="en-US" sz="28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27095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86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-32" y="332656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600" b="1" dirty="0">
                <a:latin typeface="Beirut" pitchFamily="2" charset="-78"/>
                <a:ea typeface="Kaiti SC" panose="02010600040101010101" pitchFamily="2" charset="-122"/>
                <a:cs typeface="Beirut" pitchFamily="2" charset="-78"/>
              </a:rPr>
              <a:t>辦理活動</a:t>
            </a:r>
            <a:endParaRPr lang="zh-TW" altLang="en-US" sz="36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9590</TotalTime>
  <Words>684</Words>
  <Application>Microsoft Macintosh PowerPoint</Application>
  <PresentationFormat>如螢幕大小 (4:3)</PresentationFormat>
  <Paragraphs>186</Paragraphs>
  <Slides>18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0" baseType="lpstr">
      <vt:lpstr>王漢宗新潮體一波浪</vt:lpstr>
      <vt:lpstr>微軟正黑體</vt:lpstr>
      <vt:lpstr>標楷體</vt:lpstr>
      <vt:lpstr>標楷體</vt:lpstr>
      <vt:lpstr>Kaiti SC</vt:lpstr>
      <vt:lpstr>Beirut</vt:lpstr>
      <vt:lpstr>Calibri</vt:lpstr>
      <vt:lpstr>Century Schoolbook</vt:lpstr>
      <vt:lpstr>Times New Roman</vt:lpstr>
      <vt:lpstr>Wingdings</vt:lpstr>
      <vt:lpstr>Wingdings 2</vt:lpstr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小屁</dc:creator>
  <cp:lastModifiedBy>Microsoft Office User</cp:lastModifiedBy>
  <cp:revision>233</cp:revision>
  <dcterms:created xsi:type="dcterms:W3CDTF">2019-03-04T09:00:08Z</dcterms:created>
  <dcterms:modified xsi:type="dcterms:W3CDTF">2022-11-28T14:11:47Z</dcterms:modified>
</cp:coreProperties>
</file>