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10"/>
  </p:sldIdLst>
  <p:sldSz cx="12192000" cy="6858000"/>
  <p:notesSz cx="7103745" cy="1023429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6967E-542D-46BB-99C2-28920E914199}" type="datetimeFigureOut">
              <a:rPr lang="zh-TW" altLang="en-US" smtClean="0"/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37628-B820-42EF-A241-CE9D2C9CD08B}" type="slidenum">
              <a:rPr lang="zh-TW" altLang="en-US" smtClean="0"/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投影片圖像版面配置區 1"/>
          <p:cNvSpPr/>
          <p:nvPr>
            <p:ph type="sldImg" idx="2"/>
          </p:nvPr>
        </p:nvSpPr>
        <p:spPr/>
      </p:sp>
      <p:sp>
        <p:nvSpPr>
          <p:cNvPr id="3" name="文字版面配置區 2"/>
          <p:cNvSpPr/>
          <p:nvPr>
            <p:ph type="body" idx="3"/>
          </p:nvPr>
        </p:nvSpPr>
        <p:spPr/>
        <p:txBody>
          <a:bodyPr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81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/>
          <p:nvPr/>
        </p:nvSpPr>
        <p:spPr>
          <a:xfrm>
            <a:off x="2095472" y="2000240"/>
            <a:ext cx="7958150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台南應用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科技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大學　愛唱社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523968" y="3383821"/>
            <a:ext cx="9144000" cy="81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 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第一學期 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公開徵信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81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1524000" y="-14161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/>
          <p:nvPr/>
        </p:nvSpPr>
        <p:spPr>
          <a:xfrm>
            <a:off x="2263030" y="182717"/>
            <a:ext cx="7958150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r>
              <a:rPr kumimoji="0" lang="zh-TW" altLang="en-US" sz="4000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台南應用科技大學　愛唱社</a:t>
            </a:r>
            <a:endParaRPr kumimoji="0" lang="zh-TW" altLang="en-US" sz="4000" b="1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713713" y="852412"/>
            <a:ext cx="7056784" cy="48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400" b="1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第二學期  學期結算</a:t>
            </a:r>
            <a:endParaRPr lang="zh-TW" altLang="en-US" sz="2400" b="1" spc="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038225" y="1571625"/>
          <a:ext cx="10115550" cy="5056505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847090"/>
                <a:gridCol w="7611745"/>
                <a:gridCol w="1656715"/>
              </a:tblGrid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9430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</a:t>
                      </a:r>
                      <a:endParaRPr lang="zh-TW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入</a:t>
                      </a:r>
                      <a:endParaRPr lang="zh-TW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109-1</a:t>
                      </a:r>
                      <a:r>
                        <a:rPr lang="zh-TW" sz="2400" kern="100" dirty="0">
                          <a:latin typeface="Times New Roman" panose="02020603050405020304"/>
                          <a:ea typeface="標楷體" panose="03000509000000000000" pitchFamily="65" charset="-120"/>
                          <a:cs typeface="Calibri" panose="020F0502020204030204"/>
                        </a:rPr>
                        <a:t>移轉</a:t>
                      </a:r>
                      <a:endParaRPr lang="zh-TW" sz="24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12,267</a:t>
                      </a:r>
                      <a:endParaRPr lang="en-US" sz="24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519430"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Times New Roman" panose="02020603050405020304"/>
                          <a:ea typeface="標楷體" panose="03000509000000000000" pitchFamily="65" charset="-120"/>
                          <a:cs typeface="Calibri" panose="020F0502020204030204"/>
                        </a:rPr>
                        <a:t>社費收入</a:t>
                      </a:r>
                      <a:endParaRPr lang="zh-TW" sz="24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9,600</a:t>
                      </a:r>
                      <a:endParaRPr lang="en-US" sz="24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519430"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  <a:sym typeface="+mn-ea"/>
                        </a:rPr>
                        <a:t>110年寒假社會服務營隊 遺動世界Sing聲機</a:t>
                      </a:r>
                      <a:endParaRPr lang="zh-TW" altLang="en-US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  <a:sym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>
                          <a:latin typeface="標楷體" panose="03000509000000000000" pitchFamily="65" charset="-120"/>
                          <a:ea typeface="DengXian"/>
                          <a:cs typeface="Calibri" panose="020F0502020204030204"/>
                        </a:rPr>
                        <a:t>27,000</a:t>
                      </a:r>
                      <a:endParaRPr lang="en-US" sz="2400" kern="100" dirty="0">
                        <a:latin typeface="標楷體" panose="03000509000000000000" pitchFamily="65" charset="-120"/>
                        <a:ea typeface="DengXian"/>
                        <a:cs typeface="Calibri" panose="020F0502020204030204"/>
                      </a:endParaRPr>
                    </a:p>
                  </a:txBody>
                  <a:tcPr marL="17780" marR="17780" marT="0" marB="0" anchor="ctr"/>
                </a:tc>
              </a:tr>
              <a:tr h="519430">
                <a:tc vMerge="1">
                  <a:tcPr/>
                </a:tc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sz="2400" kern="100" dirty="0">
                          <a:latin typeface="微軟正黑體" panose="020B0604030504040204" pitchFamily="34" charset="-120"/>
                          <a:ea typeface="標楷體" panose="03000509000000000000" pitchFamily="65" charset="-120"/>
                          <a:cs typeface="微軟正黑體" panose="020B0604030504040204" pitchFamily="34" charset="-120"/>
                        </a:rPr>
                        <a:t>Triple S Sing球崛起just sing it 成果發表會</a:t>
                      </a:r>
                      <a:endParaRPr sz="2400" kern="100" dirty="0">
                        <a:latin typeface="微軟正黑體" panose="020B0604030504040204" pitchFamily="34" charset="-120"/>
                        <a:ea typeface="標楷體" panose="03000509000000000000" pitchFamily="65" charset="-120"/>
                        <a:cs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buNone/>
                      </a:pPr>
                      <a:r>
                        <a:rPr lang="en-US" altLang="en-US" sz="2400" kern="100" dirty="0">
                          <a:latin typeface="標楷體" panose="03000509000000000000" pitchFamily="65" charset="-120"/>
                          <a:ea typeface="DengXian"/>
                          <a:cs typeface="Calibri" panose="020F0502020204030204"/>
                        </a:rPr>
                        <a:t>7,083</a:t>
                      </a:r>
                      <a:endParaRPr lang="en-US" altLang="en-US" sz="2400" kern="100" dirty="0">
                        <a:latin typeface="標楷體" panose="03000509000000000000" pitchFamily="65" charset="-120"/>
                        <a:ea typeface="DengXian"/>
                        <a:cs typeface="Calibri" panose="020F0502020204030204"/>
                      </a:endParaRPr>
                    </a:p>
                  </a:txBody>
                  <a:tcPr marL="17780" marR="17780" marT="0" marB="0" anchor="ctr"/>
                </a:tc>
              </a:tr>
              <a:tr h="519430">
                <a:tc vMerge="1">
                  <a:tcPr/>
                </a:tc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endParaRPr lang="zh-TW" altLang="en-US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  <a:sym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buNone/>
                      </a:pPr>
                      <a:endParaRPr lang="en-US" altLang="en-US" sz="2400" kern="100" dirty="0">
                        <a:latin typeface="標楷體" panose="03000509000000000000" pitchFamily="65" charset="-120"/>
                        <a:ea typeface="DengXian"/>
                        <a:cs typeface="Calibri" panose="020F0502020204030204"/>
                      </a:endParaRPr>
                    </a:p>
                  </a:txBody>
                  <a:tcPr marL="17780" marR="17780" marT="0" marB="0" anchor="ctr"/>
                </a:tc>
              </a:tr>
              <a:tr h="519430"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altLang="en-US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Calibri" panose="020F0502020204030204"/>
                      </a:endParaRPr>
                    </a:p>
                  </a:txBody>
                  <a:tcPr marL="17780" marR="17780" marT="0" marB="0" anchor="ctr"/>
                </a:tc>
              </a:tr>
              <a:tr h="519430">
                <a:tc vMerge="1"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存簿利息</a:t>
                      </a:r>
                      <a:endParaRPr lang="zh-TW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>
                          <a:latin typeface="Times New Roman" panose="02020603050405020304"/>
                          <a:ea typeface="新細明體" panose="02020500000000000000" charset="-120"/>
                          <a:cs typeface="Times New Roman" panose="02020603050405020304"/>
                        </a:rPr>
                        <a:t>0</a:t>
                      </a:r>
                      <a:endParaRPr lang="en-US" altLang="zh-TW" sz="24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48768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32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收入合計</a:t>
                      </a:r>
                      <a:endParaRPr lang="zh-TW" altLang="en-US" sz="32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3200" kern="12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55,950</a:t>
                      </a:r>
                      <a:endParaRPr lang="zh-TW" altLang="en-US" sz="32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81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/>
          <p:nvPr/>
        </p:nvSpPr>
        <p:spPr>
          <a:xfrm>
            <a:off x="2116745" y="134597"/>
            <a:ext cx="7958150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台南應用科技大學　愛唱社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617763" y="847095"/>
            <a:ext cx="7056784" cy="549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spc="300" dirty="0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109</a:t>
            </a:r>
            <a:r>
              <a:rPr lang="zh-TW" altLang="en-US" sz="2800" b="1" spc="300" dirty="0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學年度 第二學期  學期結算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20750" y="1659255"/>
          <a:ext cx="10551795" cy="532574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915670"/>
                <a:gridCol w="7854315"/>
                <a:gridCol w="1781810"/>
              </a:tblGrid>
              <a:tr h="546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5725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</a:t>
                      </a:r>
                      <a:endParaRPr lang="zh-TW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</a:t>
                      </a:r>
                      <a:endParaRPr lang="zh-TW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  <a:sym typeface="+mn-ea"/>
                        </a:rPr>
                        <a:t>110年寒假社會服務營隊 遺動世界Sing聲機</a:t>
                      </a:r>
                      <a:endParaRPr lang="zh-TW" altLang="en-US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  <a:sym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>
                          <a:latin typeface="標楷體" panose="03000509000000000000" pitchFamily="65" charset="-120"/>
                          <a:ea typeface="DengXian"/>
                          <a:cs typeface="Calibri" panose="020F0502020204030204"/>
                        </a:rPr>
                        <a:t>28,932</a:t>
                      </a:r>
                      <a:endParaRPr lang="en-US" sz="2400" kern="100" dirty="0">
                        <a:latin typeface="標楷體" panose="03000509000000000000" pitchFamily="65" charset="-120"/>
                        <a:ea typeface="DengXian"/>
                        <a:cs typeface="Calibri" panose="020F0502020204030204"/>
                      </a:endParaRPr>
                    </a:p>
                  </a:txBody>
                  <a:tcPr marL="17780" marR="17780" marT="0" marB="0" anchor="ctr"/>
                </a:tc>
              </a:tr>
              <a:tr h="857250">
                <a:tc vMerge="1">
                  <a:tcPr/>
                </a:tc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r>
                        <a:rPr sz="2400" kern="100" dirty="0">
                          <a:latin typeface="微軟正黑體" panose="020B0604030504040204" pitchFamily="34" charset="-120"/>
                          <a:ea typeface="標楷體" panose="03000509000000000000" pitchFamily="65" charset="-120"/>
                          <a:cs typeface="微軟正黑體" panose="020B0604030504040204" pitchFamily="34" charset="-120"/>
                        </a:rPr>
                        <a:t>Triple S Sing球崛起just sing it 成果發表會</a:t>
                      </a:r>
                      <a:endParaRPr sz="2400" kern="100" dirty="0">
                        <a:latin typeface="微軟正黑體" panose="020B0604030504040204" pitchFamily="34" charset="-120"/>
                        <a:ea typeface="標楷體" panose="03000509000000000000" pitchFamily="65" charset="-120"/>
                        <a:cs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buNone/>
                      </a:pPr>
                      <a:r>
                        <a:rPr lang="en-US" altLang="en-US" sz="2400" kern="100" dirty="0">
                          <a:latin typeface="標楷體" panose="03000509000000000000" pitchFamily="65" charset="-120"/>
                          <a:ea typeface="DengXian"/>
                          <a:cs typeface="Calibri" panose="020F0502020204030204"/>
                        </a:rPr>
                        <a:t>8,079</a:t>
                      </a:r>
                      <a:endParaRPr lang="en-US" altLang="en-US" sz="2400" kern="100" dirty="0">
                        <a:latin typeface="標楷體" panose="03000509000000000000" pitchFamily="65" charset="-120"/>
                        <a:ea typeface="DengXian"/>
                        <a:cs typeface="Calibri" panose="020F0502020204030204"/>
                      </a:endParaRPr>
                    </a:p>
                  </a:txBody>
                  <a:tcPr marL="17780" marR="17780" marT="0" marB="0" anchor="ctr"/>
                </a:tc>
              </a:tr>
              <a:tr h="857250">
                <a:tc vMerge="1">
                  <a:tcPr/>
                </a:tc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  <a:buNone/>
                      </a:pPr>
                      <a:endParaRPr lang="zh-TW" altLang="en-US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  <a:sym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TW" altLang="en-US" sz="1200" b="0" u="none">
                        <a:latin typeface="新細明體" panose="02020500000000000000" charset="-120"/>
                        <a:ea typeface="新細明體" panose="02020500000000000000" charset="-120"/>
                        <a:cs typeface="新細明體" panose="02020500000000000000" charset="-120"/>
                      </a:endParaRPr>
                    </a:p>
                  </a:txBody>
                  <a:tcPr marL="0" marR="0" marT="0" marB="1" vert="horz" anchor="ctr"/>
                </a:tc>
              </a:tr>
              <a:tr h="857250">
                <a:tc vMerge="1">
                  <a:tcPr/>
                </a:tc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</a:pPr>
                      <a:endParaRPr lang="zh-TW" altLang="en-US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TW" altLang="en-US" sz="1200" b="0" u="none"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0" marR="0" marT="0" marB="1" vert="horz" anchor="ctr"/>
                </a:tc>
              </a:tr>
              <a:tr h="4927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支出小</a:t>
                      </a:r>
                      <a:r>
                        <a:rPr lang="zh-TW" altLang="en-US" sz="32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  <a:endParaRPr lang="zh-TW" sz="32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>
                    <a:solidFill>
                      <a:srgbClr val="C00000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37,011</a:t>
                      </a:r>
                      <a:endParaRPr lang="zh-TW" sz="32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81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/>
          <p:nvPr/>
        </p:nvSpPr>
        <p:spPr>
          <a:xfrm>
            <a:off x="2117380" y="218417"/>
            <a:ext cx="7958150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r>
              <a:rPr kumimoji="0" lang="zh-TW" altLang="en-US" sz="4000" b="1" i="0" u="none" strike="noStrike" kern="1200" cap="none" spc="300" normalizeH="0" baseline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台南應用科技大學　愛唱社</a:t>
            </a:r>
            <a:endParaRPr kumimoji="0" lang="zh-TW" altLang="en-US" sz="4000" b="1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567608" y="929169"/>
            <a:ext cx="7056784" cy="549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spc="300" dirty="0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109</a:t>
            </a:r>
            <a:r>
              <a:rPr lang="zh-TW" altLang="en-US" sz="2800" b="1" spc="300" dirty="0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學年度 第二學期  學期結算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23975" y="1571625"/>
          <a:ext cx="9542780" cy="465074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272540"/>
                <a:gridCol w="6202680"/>
                <a:gridCol w="2067560"/>
              </a:tblGrid>
              <a:tr h="642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8625">
                <a:tc rowSpan="8">
                  <a:txBody>
                    <a:bodyPr/>
                    <a:lstStyle/>
                    <a:p>
                      <a:pPr algn="ctr"/>
                      <a:endParaRPr lang="en-US" altLang="zh-TW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</a:t>
                      </a:r>
                      <a:endParaRPr lang="en-US" altLang="zh-TW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 panose="02020603050405020304"/>
                          <a:ea typeface="標楷體" panose="03000509000000000000" pitchFamily="65" charset="-120"/>
                          <a:cs typeface="Calibri" panose="020F0502020204030204"/>
                        </a:rPr>
                        <a:t>美宣支出</a:t>
                      </a: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 panose="02020603050405020304"/>
                          <a:ea typeface="新細明體" panose="02020500000000000000" charset="-120"/>
                          <a:cs typeface="Times New Roman" panose="02020603050405020304"/>
                        </a:rPr>
                        <a:t>553</a:t>
                      </a:r>
                      <a:endParaRPr lang="en-US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428625"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 panose="02020603050405020304"/>
                          <a:ea typeface="標楷體" panose="03000509000000000000" pitchFamily="65" charset="-120"/>
                          <a:cs typeface="Calibri" panose="020F0502020204030204"/>
                        </a:rPr>
                        <a:t>文書支出</a:t>
                      </a: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Times New Roman" panose="02020603050405020304"/>
                          <a:ea typeface="新細明體" panose="02020500000000000000" charset="-120"/>
                          <a:cs typeface="Times New Roman" panose="02020603050405020304"/>
                        </a:rPr>
                        <a:t>920</a:t>
                      </a:r>
                      <a:endParaRPr lang="en-US" alt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427990"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 panose="02020603050405020304"/>
                          <a:ea typeface="標楷體" panose="03000509000000000000" pitchFamily="65" charset="-120"/>
                          <a:cs typeface="Calibri" panose="020F0502020204030204"/>
                        </a:rPr>
                        <a:t>材料費支出</a:t>
                      </a: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Times New Roman" panose="02020603050405020304"/>
                          <a:ea typeface="新細明體" panose="02020500000000000000" charset="-120"/>
                          <a:cs typeface="Times New Roman" panose="02020603050405020304"/>
                        </a:rPr>
                        <a:t>995</a:t>
                      </a:r>
                      <a:endParaRPr lang="en-US" alt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427990"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 panose="02020603050405020304"/>
                          <a:ea typeface="標楷體" panose="03000509000000000000" pitchFamily="65" charset="-120"/>
                          <a:cs typeface="Calibri" panose="020F0502020204030204"/>
                        </a:rPr>
                        <a:t>其他支出</a:t>
                      </a: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Times New Roman" panose="02020603050405020304"/>
                          <a:ea typeface="新細明體" panose="02020500000000000000" charset="-120"/>
                          <a:cs typeface="Times New Roman" panose="02020603050405020304"/>
                        </a:rPr>
                        <a:t>1,876</a:t>
                      </a:r>
                      <a:endParaRPr lang="en-US" alt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428625"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 panose="02020603050405020304"/>
                          <a:ea typeface="標楷體" panose="03000509000000000000" pitchFamily="65" charset="-120"/>
                          <a:cs typeface="Calibri" panose="020F0502020204030204"/>
                        </a:rPr>
                        <a:t>預備金</a:t>
                      </a: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0</a:t>
                      </a: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428625"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 panose="02020603050405020304"/>
                          <a:ea typeface="標楷體" panose="03000509000000000000" pitchFamily="65" charset="-120"/>
                          <a:cs typeface="Calibri" panose="020F0502020204030204"/>
                        </a:rPr>
                        <a:t>講師費</a:t>
                      </a: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SimSun" panose="02010600030101010101" charset="-122"/>
                          <a:cs typeface="Times New Roman" panose="02020603050405020304"/>
                        </a:rPr>
                        <a:t>7,000</a:t>
                      </a: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427990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收入合計</a:t>
                      </a:r>
                      <a:endParaRPr 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55,950</a:t>
                      </a:r>
                      <a:endParaRPr lang="en-US" altLang="zh-TW" sz="20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  <a:sym typeface="+mn-ea"/>
                      </a:endParaRPr>
                    </a:p>
                  </a:txBody>
                  <a:tcPr marL="14894" marR="14894" marT="0" marB="0" anchor="ctr"/>
                </a:tc>
              </a:tr>
              <a:tr h="429260">
                <a:tc vMerge="1"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支出合計</a:t>
                      </a:r>
                      <a:endParaRPr lang="zh-TW" altLang="en-US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sz="20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48,355</a:t>
                      </a:r>
                      <a:endParaRPr lang="en-US" altLang="zh-TW" sz="20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/>
                </a:tc>
              </a:tr>
              <a:tr h="5803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支出收入相抵</a:t>
                      </a:r>
                      <a:endParaRPr lang="zh-TW" sz="32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>
                    <a:solidFill>
                      <a:srgbClr val="C00000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7,595</a:t>
                      </a:r>
                      <a:endParaRPr lang="en-US" sz="32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81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/>
          <p:nvPr/>
        </p:nvSpPr>
        <p:spPr>
          <a:xfrm>
            <a:off x="2116745" y="214290"/>
            <a:ext cx="7958150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台南應用科技大學　愛唱社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422015" y="929005"/>
            <a:ext cx="5448300" cy="48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第一學期  學期預算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229360" y="1413510"/>
          <a:ext cx="9834245" cy="5382895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874395"/>
                <a:gridCol w="3735070"/>
                <a:gridCol w="1998345"/>
                <a:gridCol w="3226435"/>
              </a:tblGrid>
              <a:tr h="598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備註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98170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</a:t>
                      </a:r>
                      <a:endParaRPr lang="zh-TW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入</a:t>
                      </a:r>
                      <a:endParaRPr lang="zh-TW" sz="2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109-2</a:t>
                      </a:r>
                      <a:r>
                        <a:rPr lang="zh-TW" sz="2000" kern="100" dirty="0">
                          <a:latin typeface="Times New Roman" panose="02020603050405020304"/>
                          <a:ea typeface="標楷體" panose="03000509000000000000" pitchFamily="65" charset="-120"/>
                          <a:cs typeface="Calibri" panose="020F0502020204030204"/>
                        </a:rPr>
                        <a:t>移轉</a:t>
                      </a: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7,595</a:t>
                      </a:r>
                      <a:endParaRPr lang="en-US" alt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Calibri" panose="020F05020202040302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598170"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 panose="02020603050405020304"/>
                          <a:ea typeface="標楷體" panose="03000509000000000000" pitchFamily="65" charset="-120"/>
                          <a:cs typeface="Calibri" panose="020F0502020204030204"/>
                        </a:rPr>
                        <a:t>社費收入</a:t>
                      </a: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40</a:t>
                      </a: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,</a:t>
                      </a: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000</a:t>
                      </a:r>
                      <a:endParaRPr 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500(</a:t>
                      </a: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元</a:t>
                      </a:r>
                      <a:r>
                        <a:rPr lang="en-US" altLang="zh-TW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)×80(</a:t>
                      </a: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人</a:t>
                      </a:r>
                      <a:r>
                        <a:rPr lang="en-US" altLang="zh-TW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)=40000</a:t>
                      </a: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元</a:t>
                      </a:r>
                      <a:endParaRPr lang="zh-TW" sz="18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598170">
                <a:tc vMerge="1">
                  <a:tcPr/>
                </a:tc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57</a:t>
                      </a:r>
                      <a:r>
                        <a:rPr lang="zh-TW" alt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週年校慶 社團動態成果展</a:t>
                      </a:r>
                      <a:endParaRPr lang="zh-TW" altLang="en-US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DengXian"/>
                          <a:cs typeface="Calibri" panose="020F0502020204030204"/>
                        </a:rPr>
                        <a:t>28,000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擬學輔經費輔助</a:t>
                      </a:r>
                      <a:r>
                        <a:rPr lang="en-US" altLang="zh-TW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28000</a:t>
                      </a: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元</a:t>
                      </a:r>
                      <a:endParaRPr lang="en-US" altLang="zh-TW" sz="18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598170">
                <a:tc vMerge="1">
                  <a:tcPr/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111</a:t>
                      </a:r>
                      <a:r>
                        <a:rPr lang="zh-TW" alt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級幹部訓練</a:t>
                      </a:r>
                      <a:endParaRPr lang="zh-TW" altLang="en-US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DengXian"/>
                          <a:cs typeface="Calibri" panose="020F0502020204030204"/>
                        </a:rPr>
                        <a:t>20,000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擬學輔經費輔助</a:t>
                      </a:r>
                      <a:r>
                        <a:rPr lang="en-US" altLang="zh-TW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20000</a:t>
                      </a: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元</a:t>
                      </a:r>
                      <a:endParaRPr lang="en-US" altLang="zh-TW" sz="18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598170">
                <a:tc vMerge="1">
                  <a:tcPr/>
                </a:tc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悅光季</a:t>
                      </a: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X</a:t>
                      </a:r>
                      <a:r>
                        <a:rPr lang="zh-TW" alt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歌唱比賽</a:t>
                      </a:r>
                      <a:endParaRPr lang="zh-TW" alt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DengXian"/>
                          <a:cs typeface="Calibri" panose="020F0502020204030204"/>
                        </a:rPr>
                        <a:t>26,500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擬學輔經費輔助</a:t>
                      </a:r>
                      <a:r>
                        <a:rPr lang="en-US" altLang="zh-TW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26500</a:t>
                      </a: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元</a:t>
                      </a:r>
                      <a:endParaRPr lang="en-US" altLang="zh-TW" sz="18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598170"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期末階梯音樂會</a:t>
                      </a:r>
                      <a:endParaRPr lang="zh-TW" alt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DengXian"/>
                          <a:cs typeface="Calibri" panose="020F0502020204030204"/>
                        </a:rPr>
                        <a:t>15,000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擬學輔經費輔助</a:t>
                      </a:r>
                      <a:r>
                        <a:rPr lang="en-US" altLang="zh-TW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15000</a:t>
                      </a: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元</a:t>
                      </a:r>
                      <a:endParaRPr lang="en-US" altLang="zh-TW" sz="18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598170">
                <a:tc vMerge="1"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20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111</a:t>
                      </a:r>
                      <a:r>
                        <a:rPr kumimoji="0" lang="zh-CN" altLang="en-US" sz="20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年</a:t>
                      </a:r>
                      <a:r>
                        <a:rPr kumimoji="0" lang="zh-TW" altLang="en-US" sz="20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寒假社會服務營隊</a:t>
                      </a:r>
                      <a:endParaRPr lang="zh-TW" altLang="en-US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40,000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擬學輔經費補助</a:t>
                      </a:r>
                      <a:r>
                        <a:rPr lang="en-US" altLang="zh-TW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40000</a:t>
                      </a:r>
                      <a:r>
                        <a:rPr lang="zh-TW" altLang="en-US" sz="18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元 </a:t>
                      </a:r>
                      <a:endParaRPr lang="zh-TW" altLang="en-US" sz="18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59817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32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收入合計</a:t>
                      </a:r>
                      <a:endParaRPr lang="zh-TW" altLang="en-US" sz="32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sz="32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185,095</a:t>
                      </a:r>
                      <a:endParaRPr lang="en-US" altLang="zh-TW" sz="32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cPr marL="17780" marR="177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81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/>
          <p:nvPr/>
        </p:nvSpPr>
        <p:spPr>
          <a:xfrm>
            <a:off x="2116280" y="193965"/>
            <a:ext cx="7958150" cy="5715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台南應用科技大學　愛唱社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346450" y="925830"/>
            <a:ext cx="5497830" cy="48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第一學期  學期預算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118235" y="1410335"/>
          <a:ext cx="10059670" cy="521335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845820"/>
                <a:gridCol w="3397250"/>
                <a:gridCol w="1824990"/>
                <a:gridCol w="3991610"/>
              </a:tblGrid>
              <a:tr h="503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備註</a:t>
                      </a:r>
                      <a:endParaRPr lang="zh-TW" sz="2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5344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</a:t>
                      </a:r>
                      <a:endParaRPr 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</a:t>
                      </a:r>
                      <a:endParaRPr 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57</a:t>
                      </a:r>
                      <a:r>
                        <a:rPr lang="zh-TW" alt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週年校慶 社團動態成果展</a:t>
                      </a:r>
                      <a:endParaRPr lang="zh-TW" altLang="en-US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  <a:sym typeface="+mn-ea"/>
                        </a:rPr>
                        <a:t>30,300</a:t>
                      </a:r>
                      <a:endParaRPr lang="en-US" alt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Calibri" panose="020F05020202040302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燈光音響組用費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10,000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</a:t>
                      </a:r>
                      <a:endParaRPr kumimoji="0" lang="zh-TW" altLang="en-US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文書費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3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,500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元；美宣費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8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,700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</a:t>
                      </a:r>
                      <a:endParaRPr kumimoji="0" lang="en-US" altLang="zh-TW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活動費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2,500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元；餐費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4,100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</a:t>
                      </a:r>
                      <a:endParaRPr kumimoji="0" lang="en-US" altLang="zh-TW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雜支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1,500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</a:t>
                      </a:r>
                      <a:endParaRPr kumimoji="0" lang="zh-TW" altLang="en-US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  <a:sym typeface="+mn-ea"/>
                      </a:endParaRPr>
                    </a:p>
                  </a:txBody>
                  <a:tcPr marL="17780" marR="17780" marT="0" marB="0" anchor="ctr"/>
                </a:tc>
              </a:tr>
              <a:tr h="739775">
                <a:tc vMerge="1">
                  <a:tcPr/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111</a:t>
                      </a:r>
                      <a:r>
                        <a:rPr lang="zh-TW" alt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級幹部訓練</a:t>
                      </a:r>
                      <a:endParaRPr lang="zh-TW" altLang="en-US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36,6</a:t>
                      </a: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00</a:t>
                      </a:r>
                      <a:endParaRPr 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餐費</a:t>
                      </a:r>
                      <a:r>
                        <a:rPr kumimoji="0" lang="en-US" altLang="zh-TW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8,800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元；文書費</a:t>
                      </a:r>
                      <a:r>
                        <a:rPr kumimoji="0" lang="en-US" altLang="zh-TW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2,100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</a:t>
                      </a:r>
                      <a:endParaRPr kumimoji="0" lang="zh-TW" altLang="en-US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美宣費</a:t>
                      </a:r>
                      <a:r>
                        <a:rPr kumimoji="0" lang="en-US" altLang="zh-TW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7,200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元；雜支</a:t>
                      </a:r>
                      <a:r>
                        <a:rPr kumimoji="0" lang="en-US" altLang="zh-TW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1,500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</a:t>
                      </a:r>
                      <a:endParaRPr kumimoji="0" lang="zh-TW" altLang="en-US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活動教材費</a:t>
                      </a:r>
                      <a:r>
                        <a:rPr kumimoji="0" lang="en-US" altLang="zh-TW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4,500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元；活動衣</a:t>
                      </a:r>
                      <a:r>
                        <a:rPr kumimoji="0" lang="en-US" altLang="zh-TW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12,500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</a:t>
                      </a:r>
                      <a:endParaRPr kumimoji="0" lang="zh-TW" altLang="en-US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853440">
                <a:tc vMerge="1">
                  <a:tcPr/>
                </a:tc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悅光季</a:t>
                      </a: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X</a:t>
                      </a:r>
                      <a:r>
                        <a:rPr lang="zh-TW" alt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歌唱比賽</a:t>
                      </a:r>
                      <a:endParaRPr lang="zh-TW" alt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27</a:t>
                      </a:r>
                      <a:r>
                        <a:rPr 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,9</a:t>
                      </a: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00</a:t>
                      </a:r>
                      <a:endParaRPr lang="zh-TW" sz="2000" kern="100" dirty="0">
                        <a:latin typeface="Times New Roman" panose="02020603050405020304"/>
                        <a:ea typeface="新細明體" panose="02020500000000000000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燈光音響組用費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10,000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元；比賽獎金獎品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2,500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</a:t>
                      </a:r>
                      <a:endParaRPr kumimoji="0" lang="zh-TW" altLang="en-US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評審費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3,000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元；美宣費</a:t>
                      </a:r>
                      <a:r>
                        <a:rPr kumimoji="0" lang="en-US" altLang="zh-TW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,500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</a:t>
                      </a:r>
                      <a:endParaRPr kumimoji="0" lang="zh-TW" altLang="en-US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文書費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2,</a:t>
                      </a:r>
                      <a:r>
                        <a:rPr kumimoji="0" lang="en-US" altLang="zh-TW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5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元；餐費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1,400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</a:t>
                      </a:r>
                      <a:endParaRPr kumimoji="0" lang="zh-TW" altLang="en-US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雜費支出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1,000</a:t>
                      </a:r>
                      <a:r>
                        <a:rPr kumimoji="0" lang="zh-TW" altLang="en-US" sz="14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</a:t>
                      </a:r>
                      <a:endParaRPr kumimoji="0" lang="zh-TW" sz="1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</a:tr>
              <a:tr h="766445">
                <a:tc vMerge="1">
                  <a:tcPr/>
                </a:tc>
                <a:tc>
                  <a:txBody>
                    <a:bodyPr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期末階梯音樂會</a:t>
                      </a:r>
                      <a:endParaRPr lang="zh-TW" alt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rgbClr val="FFF4E7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21,100</a:t>
                      </a:r>
                      <a:endParaRPr lang="en-US" alt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Calibri" panose="020F0502020204030204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文書費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3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,500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元；美宣費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5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,700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</a:t>
                      </a:r>
                      <a:endParaRPr kumimoji="0" lang="en-US" altLang="zh-TW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活動費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2,900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元；餐費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8,000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</a:t>
                      </a:r>
                      <a:endParaRPr kumimoji="0" lang="en-US" altLang="zh-TW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雜支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1,000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</a:t>
                      </a:r>
                      <a:endParaRPr kumimoji="0" lang="zh-TW" altLang="en-US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85344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20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111</a:t>
                      </a:r>
                      <a:r>
                        <a:rPr kumimoji="0" lang="zh-CN" altLang="en-US" sz="20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年</a:t>
                      </a:r>
                      <a:r>
                        <a:rPr kumimoji="0" lang="zh-TW" altLang="en-US" sz="20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寒假社會服務營隊</a:t>
                      </a:r>
                      <a:endParaRPr lang="zh-TW" altLang="en-US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  <a:sym typeface="+mn-ea"/>
                        </a:rPr>
                        <a:t>45,700</a:t>
                      </a:r>
                      <a:endParaRPr lang="en-US" altLang="zh-TW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交通費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20,000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元；保險費用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2,200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美宣費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4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,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3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元；文書費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2,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3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</a:t>
                      </a:r>
                      <a:endParaRPr kumimoji="0" lang="en-US" altLang="zh-TW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  <a:sym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活動教材費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3,800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元；餐費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12,000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</a:t>
                      </a:r>
                      <a:endParaRPr kumimoji="0" lang="en-US" altLang="zh-TW" sz="14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  <a:sym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雜費支出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1,</a:t>
                      </a:r>
                      <a:r>
                        <a:rPr lang="en-US" altLang="zh-TW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1</a:t>
                      </a:r>
                      <a:r>
                        <a:rPr 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00</a:t>
                      </a:r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元</a:t>
                      </a:r>
                      <a:endParaRPr lang="zh-TW" altLang="zh-TW" sz="14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  <a:sym typeface="+mn-ea"/>
                      </a:endParaRPr>
                    </a:p>
                  </a:txBody>
                  <a:tcPr marL="17780" marR="17780" marT="0" marB="0" anchor="ctr">
                    <a:solidFill>
                      <a:srgbClr val="FFF4E7"/>
                    </a:solidFill>
                  </a:tcPr>
                </a:tc>
              </a:tr>
              <a:tr h="643255">
                <a:tc gridSpan="3"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支出小</a:t>
                      </a:r>
                      <a:r>
                        <a:rPr lang="zh-TW" altLang="en-US" sz="32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  <a:endParaRPr lang="zh-TW" sz="32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>
                    <a:solidFill>
                      <a:srgbClr val="C00000"/>
                    </a:solidFill>
                  </a:tcPr>
                </a:tc>
                <a:tc hMerge="1"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4894" marR="1489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161,600</a:t>
                      </a:r>
                      <a:endParaRPr lang="en-US" sz="32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  <a:sym typeface="+mn-ea"/>
                      </a:endParaRPr>
                    </a:p>
                  </a:txBody>
                  <a:tcPr marL="14894" marR="14894" marT="0" marB="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愛唱社Logo_190108_0001.jpg"/>
          <p:cNvPicPr>
            <a:picLocks noChangeAspect="1"/>
          </p:cNvPicPr>
          <p:nvPr/>
        </p:nvPicPr>
        <p:blipFill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81554" y="1571612"/>
            <a:ext cx="3071834" cy="35528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矩形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5"/>
          <p:cNvSpPr txBox="1"/>
          <p:nvPr/>
        </p:nvSpPr>
        <p:spPr>
          <a:xfrm>
            <a:off x="2116925" y="258760"/>
            <a:ext cx="7958150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台南應用科技大學　愛唱社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201670" y="1044575"/>
            <a:ext cx="5719445" cy="48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110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學年度 第一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學期  學期預算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523365" y="1572260"/>
          <a:ext cx="9144000" cy="484949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791210"/>
                <a:gridCol w="2942590"/>
                <a:gridCol w="1752600"/>
                <a:gridCol w="3657600"/>
              </a:tblGrid>
              <a:tr h="603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</a:t>
                      </a:r>
                      <a:endParaRPr lang="zh-TW" sz="24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/>
                        </a:rPr>
                        <a:t>備註</a:t>
                      </a:r>
                      <a:endParaRPr lang="zh-TW" sz="2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59130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</a:t>
                      </a:r>
                      <a:endParaRPr 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</a:t>
                      </a:r>
                      <a:endParaRPr lang="zh-TW" sz="20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文書支出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sym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3,0</a:t>
                      </a:r>
                      <a:r>
                        <a:rPr lang="en-US" altLang="zh-TW"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zh-TW" alt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影印費、文具用品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r>
                        <a:rPr kumimoji="0" lang="zh-TW" alt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等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</a:tr>
              <a:tr h="437515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+mn-ea"/>
                        </a:rPr>
                        <a:t>美宣支出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sym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5,0</a:t>
                      </a:r>
                      <a:r>
                        <a:rPr lang="en-US" altLang="zh-TW"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zh-TW" alt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社課道具用紙、美宣用品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r>
                        <a:rPr kumimoji="0" lang="zh-TW" alt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等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</a:tr>
              <a:tr h="437515">
                <a:tc vMerge="1"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材料費支出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,</a:t>
                      </a: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000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社團耗材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r>
                        <a:rPr kumimoji="0" lang="zh-TW" alt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等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7515">
                <a:tc vMerge="1"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其他支出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,</a:t>
                      </a: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0</a:t>
                      </a:r>
                      <a:r>
                        <a:rPr lang="en-US" altLang="zh-TW"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zh-TW" alt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友社禮品、社員衣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r>
                        <a:rPr kumimoji="0" lang="zh-TW" alt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等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</a:tr>
              <a:tr h="436880">
                <a:tc vMerge="1"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預備金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1,000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8150">
                <a:tc vMerge="1"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講師費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7,</a:t>
                      </a: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000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zh-TW" altLang="en-US" sz="1800" kern="1200" dirty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社課聘請講師費用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</a:tr>
              <a:tr h="402590">
                <a:tc vMerge="1"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收入合計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185</a:t>
                      </a:r>
                      <a:r>
                        <a:rPr lang="en-US" altLang="zh-TW" sz="20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,095</a:t>
                      </a:r>
                      <a:endParaRPr lang="zh-TW" altLang="en-US" sz="20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7780" marR="17780" marT="0" marB="0" anchor="ctr"/>
                </a:tc>
                <a:tc hMerge="1">
                  <a:tcPr marL="17780" marR="17780" marT="0" marB="0" anchor="ctr"/>
                </a:tc>
              </a:tr>
              <a:tr h="403860">
                <a:tc vMerge="1">
                  <a:tcPr marL="14894" marR="14894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支出合計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213,100</a:t>
                      </a:r>
                      <a:endParaRPr 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 hMerge="1">
                  <a:tcPr marL="17780" marR="17780" marT="0" marB="0" anchor="ctr"/>
                </a:tc>
              </a:tr>
              <a:tr h="5924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支出收入相抵</a:t>
                      </a:r>
                      <a:endParaRPr lang="zh-TW" altLang="en-US" sz="2800" kern="1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/>
                      </a:endParaRPr>
                    </a:p>
                  </a:txBody>
                  <a:tcPr marL="14894" marR="14894" marT="0" marB="0" anchor="ctr">
                    <a:solidFill>
                      <a:srgbClr val="C00000"/>
                    </a:solidFill>
                  </a:tcPr>
                </a:tc>
                <a:tc hMerge="1"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-28</a:t>
                      </a:r>
                      <a:r>
                        <a:rPr lang="en-US" sz="2800" kern="1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Calibri" panose="020F0502020204030204"/>
                        </a:rPr>
                        <a:t>,005</a:t>
                      </a:r>
                      <a:endParaRPr lang="zh-TW" altLang="en-US" sz="28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solidFill>
                      <a:srgbClr val="C00000"/>
                    </a:solidFill>
                  </a:tcPr>
                </a:tc>
                <a:tc hMerge="1">
                  <a:tcPr marL="17780" marR="177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1378</Words>
  <Application>WPS Presentation</Application>
  <PresentationFormat>宽屏</PresentationFormat>
  <Paragraphs>434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4" baseType="lpstr">
      <vt:lpstr>Arial</vt:lpstr>
      <vt:lpstr>新細明體</vt:lpstr>
      <vt:lpstr>Wingdings</vt:lpstr>
      <vt:lpstr>Wingdings</vt:lpstr>
      <vt:lpstr>微軟正黑體</vt:lpstr>
      <vt:lpstr>標楷體</vt:lpstr>
      <vt:lpstr>Times New Roman</vt:lpstr>
      <vt:lpstr>Calibri</vt:lpstr>
      <vt:lpstr>新細明體</vt:lpstr>
      <vt:lpstr>DengXian</vt:lpstr>
      <vt:lpstr>SimSun</vt:lpstr>
      <vt:lpstr>Calibri</vt:lpstr>
      <vt:lpstr>Microsoft YaHei</vt:lpstr>
      <vt:lpstr>Arial Unicode MS</vt:lpstr>
      <vt:lpstr>Calibri Light</vt:lpstr>
      <vt:lpstr>王漢宗中仿宋繁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16</cp:revision>
  <dcterms:created xsi:type="dcterms:W3CDTF">2021-03-02T09:05:00Z</dcterms:created>
  <dcterms:modified xsi:type="dcterms:W3CDTF">2021-11-12T10:45:49Z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