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1" r:id="rId3"/>
    <p:sldId id="293" r:id="rId4"/>
    <p:sldId id="295" r:id="rId5"/>
    <p:sldId id="288" r:id="rId6"/>
    <p:sldId id="282" r:id="rId7"/>
    <p:sldId id="283" r:id="rId8"/>
    <p:sldId id="322" r:id="rId9"/>
    <p:sldId id="312" r:id="rId10"/>
    <p:sldId id="313" r:id="rId11"/>
    <p:sldId id="314" r:id="rId12"/>
    <p:sldId id="275" r:id="rId13"/>
    <p:sldId id="324" r:id="rId14"/>
    <p:sldId id="320" r:id="rId15"/>
    <p:sldId id="315" r:id="rId16"/>
    <p:sldId id="310" r:id="rId17"/>
    <p:sldId id="318" r:id="rId18"/>
    <p:sldId id="319" r:id="rId19"/>
    <p:sldId id="280" r:id="rId20"/>
    <p:sldId id="323" r:id="rId21"/>
    <p:sldId id="281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C7F0FD"/>
    <a:srgbClr val="A2E7FC"/>
    <a:srgbClr val="E95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8" autoAdjust="0"/>
  </p:normalViewPr>
  <p:slideViewPr>
    <p:cSldViewPr>
      <p:cViewPr>
        <p:scale>
          <a:sx n="50" d="100"/>
          <a:sy n="50" d="100"/>
        </p:scale>
        <p:origin x="-2256" y="-7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2021/3/2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期初社員大會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36296" y="609900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      長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：曾怡雪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 社 長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何佳陽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42976" y="199496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0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第二學期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71414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93593" y="82959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度第二學期  學期預算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07316"/>
              </p:ext>
            </p:extLst>
          </p:nvPr>
        </p:nvGraphicFramePr>
        <p:xfrm>
          <a:off x="251520" y="1844824"/>
          <a:ext cx="8856984" cy="43230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20080"/>
                <a:gridCol w="2736304"/>
                <a:gridCol w="1656184"/>
                <a:gridCol w="3744416"/>
              </a:tblGrid>
              <a:tr h="894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404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TRIPLE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S 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成果發表會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34,300</a:t>
                      </a:r>
                      <a:endParaRPr lang="en-US" alt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燈光音響組用費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18,000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文書費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3,500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元；美宣費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8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活動費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1,600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元；餐費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雜支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1,200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149034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zh-CN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暑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假社會服務營隊</a:t>
                      </a:r>
                      <a:endParaRPr lang="zh-TW" altLang="en-US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  <a:sym typeface="+mn-ea"/>
                        </a:rPr>
                        <a:t>45,700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交通費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20,000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元；保險費用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2,200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美宣費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4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,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元；文書費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2,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活動教材費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3,800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元；餐費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12,000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雜費支出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1,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lang="zh-TW" alt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81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4894" marR="1489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80,000</a:t>
                      </a:r>
                      <a:endParaRPr lang="en-US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  <a:sym typeface="+mn-ea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71414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82194" y="83465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度第二學期  學期預算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20061"/>
              </p:ext>
            </p:extLst>
          </p:nvPr>
        </p:nvGraphicFramePr>
        <p:xfrm>
          <a:off x="337509" y="1916832"/>
          <a:ext cx="8568952" cy="43230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48072"/>
                <a:gridCol w="2808312"/>
                <a:gridCol w="1296144"/>
                <a:gridCol w="3816424"/>
              </a:tblGrid>
              <a:tr h="894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404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TRIPLE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S 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成果發表會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34,300</a:t>
                      </a:r>
                      <a:endParaRPr lang="en-US" alt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燈光音響組用費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18,000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文書費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3,500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元；美宣費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8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活動費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1,600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元；餐費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雜支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1,200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149034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zh-CN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暑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假社會服務營隊</a:t>
                      </a:r>
                      <a:endParaRPr lang="zh-TW" altLang="en-US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  <a:sym typeface="+mn-ea"/>
                        </a:rPr>
                        <a:t>45,700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交通費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20,000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元；保險費用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2,200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美宣費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4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,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元；文書費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2,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活動教材費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3,800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元；餐費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12,000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雜費支出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1,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</a:t>
                      </a:r>
                      <a:r>
                        <a:rPr 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00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元</a:t>
                      </a:r>
                      <a:endParaRPr lang="zh-TW" alt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81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4894" marR="1489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80,000</a:t>
                      </a:r>
                      <a:endParaRPr lang="en-US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  <a:sym typeface="+mn-ea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辦理活動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-3368" y="6856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995403" y="357166"/>
            <a:ext cx="5796136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「音為有你再一起」愛唱週</a:t>
            </a:r>
            <a:endParaRPr lang="zh-TW" altLang="en-US" sz="3200" b="1" spc="300" dirty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r="13778"/>
          <a:stretch/>
        </p:blipFill>
        <p:spPr bwMode="auto">
          <a:xfrm>
            <a:off x="594320" y="1412776"/>
            <a:ext cx="79486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1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-29998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827584" y="244861"/>
            <a:ext cx="756084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«聲冤之路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眾聲的戒律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»  幹部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7759" r="14098" b="54074"/>
          <a:stretch/>
        </p:blipFill>
        <p:spPr bwMode="auto">
          <a:xfrm>
            <a:off x="971600" y="1052735"/>
            <a:ext cx="7200800" cy="544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4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季</a:t>
            </a:r>
            <a:r>
              <a:rPr lang="en-US" altLang="zh-TW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VIII</a:t>
            </a: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Trick or treat SING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驚膽戰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206" r="13146" b="7324"/>
          <a:stretch/>
        </p:blipFill>
        <p:spPr bwMode="auto">
          <a:xfrm>
            <a:off x="932520" y="1412776"/>
            <a:ext cx="7278960" cy="46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7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寒假</a:t>
            </a:r>
            <a:r>
              <a:rPr lang="zh-TW" altLang="en-US" sz="4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營隊 </a:t>
            </a:r>
            <a:r>
              <a:rPr lang="zh-TW" altLang="en-US" sz="4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遺動</a:t>
            </a:r>
            <a:r>
              <a:rPr lang="zh-TW" altLang="en-US" sz="4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en-US" altLang="zh-TW" sz="4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4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聲跡</a:t>
            </a:r>
            <a:endParaRPr lang="en-US" altLang="zh-TW" sz="4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26" y="1268760"/>
            <a:ext cx="7045548" cy="528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待辦理活動</a:t>
            </a:r>
          </a:p>
        </p:txBody>
      </p:sp>
    </p:spTree>
    <p:extLst>
      <p:ext uri="{BB962C8B-B14F-4D97-AF65-F5344CB8AC3E}">
        <p14:creationId xmlns:p14="http://schemas.microsoft.com/office/powerpoint/2010/main" val="148796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67122" y="544323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0" y="578643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TRIPLE S Sing</a:t>
            </a:r>
            <a:r>
              <a:rPr lang="zh-TW" altLang="zh-TW" sz="2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球崛起 </a:t>
            </a:r>
            <a:r>
              <a:rPr lang="en-US" altLang="zh-TW" sz="2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just sing it </a:t>
            </a:r>
            <a:r>
              <a:rPr lang="zh-TW" altLang="zh-TW" sz="2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成果發表會</a:t>
            </a: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副標題 5">
            <a:extLst>
              <a:ext uri="{FF2B5EF4-FFF2-40B4-BE49-F238E27FC236}">
                <a16:creationId xmlns:a16="http://schemas.microsoft.com/office/drawing/2014/main" xmlns="" id="{614DF23D-993F-484F-8E9E-9D070251B191}"/>
              </a:ext>
            </a:extLst>
          </p:cNvPr>
          <p:cNvSpPr txBox="1">
            <a:spLocks/>
          </p:cNvSpPr>
          <p:nvPr/>
        </p:nvSpPr>
        <p:spPr>
          <a:xfrm>
            <a:off x="83426" y="1330141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年暑假社會服務</a:t>
            </a:r>
            <a:r>
              <a:rPr lang="zh-TW" altLang="en-US" sz="2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營隊</a:t>
            </a: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25" y="2138447"/>
            <a:ext cx="6098550" cy="457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社團規章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8" y="0"/>
            <a:ext cx="408214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5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spc="3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spc="3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社團規章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14282" y="1383266"/>
            <a:ext cx="8715436" cy="4873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本學期愛唱社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拿到社員衣後，請於每次社課穿著社員衣。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社費需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繳交完畢。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未到視同曠課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社課未到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堂社課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、未繳交社費，不予學生活動護照蓋章。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上課請勿使用手機。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請假或發生特殊情形時，請提前告知組長或是正副社長。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428860" y="142852"/>
            <a:ext cx="4214842" cy="64294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社課執行對照表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0780"/>
              </p:ext>
            </p:extLst>
          </p:nvPr>
        </p:nvGraphicFramePr>
        <p:xfrm>
          <a:off x="755576" y="692696"/>
          <a:ext cx="7884876" cy="60458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42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2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5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時間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社課名稱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03/03(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好久不見一起</a:t>
                      </a:r>
                      <a:r>
                        <a:rPr lang="en-US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song</a:t>
                      </a:r>
                      <a:endParaRPr lang="zh-TW" sz="1800" kern="100" dirty="0" smtClean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03/10(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欸我要跟你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一組啦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03/17(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就愛唱社歌</a:t>
                      </a:r>
                      <a:r>
                        <a:rPr lang="en-US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 </a:t>
                      </a:r>
                      <a:r>
                        <a:rPr lang="en-US" sz="1800" b="1" kern="100" dirty="0" err="1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skr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03/24(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朋友一生一起</a:t>
                      </a:r>
                      <a:r>
                        <a:rPr lang="en-US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song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03/31(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老師我不會</a:t>
                      </a:r>
                      <a:r>
                        <a:rPr lang="en-US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song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04/07(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/>
                          <a:ea typeface="新細明體"/>
                          <a:cs typeface="Arial"/>
                        </a:rPr>
                        <a:t>sing</a:t>
                      </a: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秀來</a:t>
                      </a:r>
                      <a:r>
                        <a:rPr lang="en-US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show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04/14(</a:t>
                      </a:r>
                      <a:r>
                        <a:rPr kumimoji="0"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期中考前一週，社團活動停止一次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04/21(</a:t>
                      </a:r>
                      <a:r>
                        <a:rPr kumimoji="0"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期中考週，社團活動停止一次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04/28(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聯合國</a:t>
                      </a:r>
                      <a:r>
                        <a:rPr lang="en-US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 sing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帝國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05/05(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愛唱天使轉圈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6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05/12(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嗚啦啦 大舞台大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享受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05/19(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台上十年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功</a:t>
                      </a:r>
                      <a:r>
                        <a:rPr lang="zh-TW" altLang="en-US" sz="1800" b="0" kern="100" baseline="0" dirty="0">
                          <a:effectLst/>
                          <a:latin typeface="Times New Roman"/>
                          <a:ea typeface="新細明體"/>
                          <a:cs typeface="+mn-cs"/>
                        </a:rPr>
                        <a:t> 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台下</a:t>
                      </a: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發動愛唱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功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80436943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05/26(</a:t>
                      </a:r>
                      <a:r>
                        <a:rPr lang="zh-TW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lang="en-US" sz="20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愛唱人</a:t>
                      </a:r>
                      <a:r>
                        <a:rPr lang="zh-TW" sz="1800" b="1" kern="100" dirty="0" smtClean="0"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崛起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06/02(</a:t>
                      </a:r>
                      <a:r>
                        <a:rPr kumimoji="0"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三</a:t>
                      </a: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)</a:t>
                      </a:r>
                      <a:endParaRPr kumimoji="0" lang="zh-TW" altLang="en-US" sz="20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Arial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軟正黑體"/>
                          <a:cs typeface="Arial"/>
                        </a:rPr>
                        <a:t>一日愛唱終身愛唱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第二學期 公開徵信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35496" y="-182717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39030" y="182717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89713" y="776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第一學期  學期結算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4725"/>
              </p:ext>
            </p:extLst>
          </p:nvPr>
        </p:nvGraphicFramePr>
        <p:xfrm>
          <a:off x="359024" y="1571612"/>
          <a:ext cx="8496944" cy="4731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47090"/>
                <a:gridCol w="5921662"/>
                <a:gridCol w="1728192"/>
              </a:tblGrid>
              <a:tr h="39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1943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</a:t>
                      </a:r>
                      <a:endParaRPr lang="zh-TW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10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8</a:t>
                      </a:r>
                      <a:r>
                        <a:rPr 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-2</a:t>
                      </a:r>
                      <a:r>
                        <a:rPr lang="zh-TW" sz="2400" kern="100" dirty="0">
                          <a:latin typeface="Times New Roman" panose="02020603050405020304"/>
                          <a:ea typeface="標楷體" panose="03000509000000000000" pitchFamily="65" charset="-120"/>
                          <a:cs typeface="Calibri" panose="020F0502020204030204"/>
                        </a:rPr>
                        <a:t>移轉</a:t>
                      </a:r>
                      <a:endParaRPr lang="zh-TW" sz="24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40,873</a:t>
                      </a:r>
                      <a:endParaRPr lang="en-US" sz="24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 panose="02020603050405020304"/>
                          <a:ea typeface="標楷體" panose="03000509000000000000" pitchFamily="65" charset="-120"/>
                          <a:cs typeface="Calibri" panose="020F0502020204030204"/>
                        </a:rPr>
                        <a:t>社費收入</a:t>
                      </a:r>
                      <a:endParaRPr lang="zh-TW" sz="24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41,000</a:t>
                      </a:r>
                      <a:endParaRPr lang="en-US" sz="24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「音為有你再一起」愛唱週</a:t>
                      </a:r>
                      <a:endParaRPr lang="zh-TW" alt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7,629</a:t>
                      </a:r>
                      <a:endParaRPr lang="en-US" sz="2400" kern="100" dirty="0">
                        <a:latin typeface="標楷體" panose="03000509000000000000" pitchFamily="65" charset="-120"/>
                        <a:ea typeface="DengXian"/>
                        <a:cs typeface="Calibri" panose="020F0502020204030204"/>
                      </a:endParaRPr>
                    </a:p>
                  </a:txBody>
                  <a:tcPr marL="17780" marR="17780" marT="0" marB="0" anchor="ctr"/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kern="100" dirty="0">
                          <a:latin typeface="微軟正黑體" panose="020B0604030504040204" pitchFamily="34" charset="-120"/>
                          <a:ea typeface="標楷體" panose="03000509000000000000" pitchFamily="65" charset="-120"/>
                          <a:cs typeface="微軟正黑體" panose="020B0604030504040204" pitchFamily="34" charset="-120"/>
                        </a:rPr>
                        <a:t>«聲冤之路</a:t>
                      </a:r>
                      <a:r>
                        <a:rPr lang="en-US" altLang="zh-TW" sz="2400" kern="100" dirty="0">
                          <a:latin typeface="微軟正黑體" panose="020B0604030504040204" pitchFamily="34" charset="-120"/>
                          <a:ea typeface="標楷體" panose="03000509000000000000" pitchFamily="65" charset="-120"/>
                          <a:cs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kern="100" dirty="0">
                          <a:latin typeface="微軟正黑體" panose="020B0604030504040204" pitchFamily="34" charset="-120"/>
                          <a:ea typeface="標楷體" panose="03000509000000000000" pitchFamily="65" charset="-120"/>
                          <a:cs typeface="微軟正黑體" panose="020B0604030504040204" pitchFamily="34" charset="-120"/>
                        </a:rPr>
                        <a:t>眾聲的戒律»幹部訓練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15,000</a:t>
                      </a:r>
                    </a:p>
                  </a:txBody>
                  <a:tcPr marL="17780" marR="17780" marT="0" marB="0" anchor="ctr"/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悅光季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VIII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之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Trick or treat </a:t>
                      </a:r>
                      <a:endParaRPr lang="en-US" altLang="zh-TW" sz="2400" kern="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  <a:sym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SING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驚膽戰 歌唱比賽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35,400</a:t>
                      </a:r>
                    </a:p>
                  </a:txBody>
                  <a:tcPr marL="17780" marR="17780" marT="0" marB="0" anchor="ctr"/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110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年寒假服務營隊 遺動世界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Sing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聲跡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28,600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/>
                      </a:endParaRPr>
                    </a:p>
                  </a:txBody>
                  <a:tcPr marL="17780" marR="17780" marT="0" marB="0" anchor="ctr"/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存簿利息</a:t>
                      </a:r>
                      <a:endParaRPr lang="zh-TW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Times New Roman" panose="02020603050405020304"/>
                          <a:ea typeface="新細明體" panose="02020500000000000000" charset="-120"/>
                          <a:cs typeface="Times New Roman" panose="02020603050405020304"/>
                        </a:rPr>
                        <a:t>40</a:t>
                      </a:r>
                    </a:p>
                  </a:txBody>
                  <a:tcPr marL="17780" marR="17780" marT="0" marB="0" anchor="ctr"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168,542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第一學期  學期結算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77284"/>
              </p:ext>
            </p:extLst>
          </p:nvPr>
        </p:nvGraphicFramePr>
        <p:xfrm>
          <a:off x="287524" y="1571612"/>
          <a:ext cx="8568952" cy="454050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15670"/>
                <a:gridCol w="5853082"/>
                <a:gridCol w="1800200"/>
              </a:tblGrid>
              <a:tr h="618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5725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「音為有你再一起」愛唱週</a:t>
                      </a:r>
                      <a:endParaRPr lang="zh-TW" alt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7,679</a:t>
                      </a:r>
                      <a:endParaRPr lang="en-US" sz="2400" kern="100" dirty="0">
                        <a:latin typeface="標楷體" panose="03000509000000000000" pitchFamily="65" charset="-120"/>
                        <a:ea typeface="DengXian"/>
                        <a:cs typeface="Calibri" panose="020F0502020204030204"/>
                      </a:endParaRPr>
                    </a:p>
                  </a:txBody>
                  <a:tcPr marL="17780" marR="17780" marT="0" marB="0" anchor="ctr"/>
                </a:tc>
              </a:tr>
              <a:tr h="8572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kern="100" dirty="0">
                          <a:latin typeface="微軟正黑體" panose="020B0604030504040204" pitchFamily="34" charset="-120"/>
                          <a:ea typeface="標楷體" panose="03000509000000000000" pitchFamily="65" charset="-120"/>
                          <a:cs typeface="微軟正黑體" panose="020B0604030504040204" pitchFamily="34" charset="-120"/>
                        </a:rPr>
                        <a:t>«聲冤之路</a:t>
                      </a:r>
                      <a:r>
                        <a:rPr lang="en-US" altLang="zh-TW" sz="2400" kern="100" dirty="0">
                          <a:latin typeface="微軟正黑體" panose="020B0604030504040204" pitchFamily="34" charset="-120"/>
                          <a:ea typeface="標楷體" panose="03000509000000000000" pitchFamily="65" charset="-120"/>
                          <a:cs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kern="100" dirty="0">
                          <a:latin typeface="微軟正黑體" panose="020B0604030504040204" pitchFamily="34" charset="-120"/>
                          <a:ea typeface="標楷體" panose="03000509000000000000" pitchFamily="65" charset="-120"/>
                          <a:cs typeface="微軟正黑體" panose="020B0604030504040204" pitchFamily="34" charset="-120"/>
                        </a:rPr>
                        <a:t>眾聲的戒律»幹部訓練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27,197</a:t>
                      </a:r>
                    </a:p>
                  </a:txBody>
                  <a:tcPr marL="17780" marR="17780" marT="0" marB="0" anchor="ctr"/>
                </a:tc>
              </a:tr>
              <a:tr h="8572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悅光季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VIII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之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Trick or treat </a:t>
                      </a:r>
                      <a:endParaRPr lang="en-US" altLang="zh-TW" sz="2400" kern="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  <a:sym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SING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驚膽戰 歌唱比賽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35,500</a:t>
                      </a:r>
                    </a:p>
                  </a:txBody>
                  <a:tcPr marL="17780" marR="17780" marT="0" marB="0" anchor="ctr"/>
                </a:tc>
              </a:tr>
              <a:tr h="8572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110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年寒假服務營隊 遺動世界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Sing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聲跡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 dirty="0"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28,932</a:t>
                      </a:r>
                    </a:p>
                  </a:txBody>
                  <a:tcPr marL="17780" marR="17780" marT="0" marB="0" anchor="ctr"/>
                </a:tc>
              </a:tr>
              <a:tr h="4927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99,308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93593" y="89883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第一學期  學期結算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95247"/>
              </p:ext>
            </p:extLst>
          </p:nvPr>
        </p:nvGraphicFramePr>
        <p:xfrm>
          <a:off x="319695" y="1556792"/>
          <a:ext cx="8504609" cy="468039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72540"/>
                <a:gridCol w="4999821"/>
                <a:gridCol w="2232248"/>
              </a:tblGrid>
              <a:tr h="67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8625">
                <a:tc rowSpan="8">
                  <a:txBody>
                    <a:bodyPr/>
                    <a:lstStyle/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Calibri" panose="020F0502020204030204"/>
                        </a:rPr>
                        <a:t>美宣支出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 panose="02020603050405020304"/>
                        </a:rPr>
                        <a:t>1,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 panose="02020603050405020304"/>
                        </a:rPr>
                        <a:t>717</a:t>
                      </a:r>
                    </a:p>
                  </a:txBody>
                  <a:tcPr marL="17780" marR="17780" marT="0" marB="0" anchor="ctr"/>
                </a:tc>
              </a:tr>
              <a:tr h="4286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Calibri" panose="020F0502020204030204"/>
                        </a:rPr>
                        <a:t>文書支出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 panose="02020603050405020304"/>
                        </a:rPr>
                        <a:t>124</a:t>
                      </a:r>
                    </a:p>
                  </a:txBody>
                  <a:tcPr marL="17780" marR="17780" marT="0" marB="0" anchor="ctr"/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Calibri" panose="020F0502020204030204"/>
                        </a:rPr>
                        <a:t>材料費支出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 panose="02020603050405020304"/>
                        </a:rPr>
                        <a:t>6,324</a:t>
                      </a:r>
                    </a:p>
                  </a:txBody>
                  <a:tcPr marL="17780" marR="17780" marT="0" marB="0" anchor="ctr"/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Calibri" panose="020F0502020204030204"/>
                        </a:rPr>
                        <a:t>其他支出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 panose="02020603050405020304"/>
                        </a:rPr>
                        <a:t>42,072</a:t>
                      </a:r>
                    </a:p>
                  </a:txBody>
                  <a:tcPr marL="17780" marR="17780" marT="0" marB="0" anchor="ctr"/>
                </a:tc>
              </a:tr>
              <a:tr h="4286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Calibri" panose="020F0502020204030204"/>
                        </a:rPr>
                        <a:t>預備金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4286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Calibri" panose="020F0502020204030204"/>
                        </a:rPr>
                        <a:t>講師費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itchFamily="65" charset="-120"/>
                          <a:cs typeface="Times New Roman" panose="02020603050405020304"/>
                        </a:rPr>
                        <a:t>5,500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收入合計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+mn-ea"/>
                        </a:rPr>
                        <a:t>168,542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  <a:sym typeface="+mn-ea"/>
                      </a:endParaRPr>
                    </a:p>
                  </a:txBody>
                  <a:tcPr marL="14894" marR="14894" marT="0" marB="0" anchor="ctr"/>
                </a:tc>
              </a:tr>
              <a:tr h="4292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支出合計</a:t>
                      </a:r>
                      <a:endParaRPr lang="zh-TW" altLang="en-US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155,045</a:t>
                      </a:r>
                    </a:p>
                  </a:txBody>
                  <a:tcPr marL="14894" marR="14894" marT="0" marB="0" anchor="ctr"/>
                </a:tc>
              </a:tr>
              <a:tr h="5803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13,497</a:t>
                      </a: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0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第二學期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1496"/>
              </p:ext>
            </p:extLst>
          </p:nvPr>
        </p:nvGraphicFramePr>
        <p:xfrm>
          <a:off x="323528" y="1844824"/>
          <a:ext cx="8568952" cy="419427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74395"/>
                <a:gridCol w="3014037"/>
                <a:gridCol w="1728192"/>
                <a:gridCol w="2952328"/>
              </a:tblGrid>
              <a:tr h="83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備註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969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</a:t>
                      </a:r>
                      <a:endParaRPr lang="zh-TW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109-1</a:t>
                      </a:r>
                      <a:r>
                        <a:rPr lang="zh-TW" sz="2000" kern="100" dirty="0">
                          <a:latin typeface="Times New Roman" panose="02020603050405020304"/>
                          <a:ea typeface="標楷體" panose="03000509000000000000" pitchFamily="65" charset="-120"/>
                          <a:cs typeface="Calibri" panose="020F0502020204030204"/>
                        </a:rPr>
                        <a:t>移轉</a:t>
                      </a:r>
                      <a:endParaRPr lang="zh-TW" sz="20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28,011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71945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 panose="02020603050405020304"/>
                          <a:ea typeface="標楷體" panose="03000509000000000000" pitchFamily="65" charset="-120"/>
                          <a:cs typeface="Calibri" panose="020F0502020204030204"/>
                        </a:rPr>
                        <a:t>社費收入</a:t>
                      </a:r>
                      <a:endParaRPr lang="zh-TW" sz="2000" kern="100" dirty="0"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48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000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600(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元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)×80(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人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)=48000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元</a:t>
                      </a:r>
                      <a:endParaRPr lang="zh-TW" sz="18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72009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TRIPLE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S 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  <a:sym typeface="+mn-ea"/>
                        </a:rPr>
                        <a:t>成果發表會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DengXian"/>
                          <a:cs typeface="Calibri" panose="020F0502020204030204"/>
                        </a:rPr>
                        <a:t>20,000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新細明體" panose="02020500000000000000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擬學輔經費輔助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20000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元</a:t>
                      </a:r>
                      <a:endParaRPr lang="en-US" altLang="zh-TW" sz="18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</a:tr>
              <a:tr h="61722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zh-CN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暑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假社會服務營隊</a:t>
                      </a:r>
                      <a:endParaRPr lang="zh-TW" altLang="en-US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40,000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擬學輔經費補助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40000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</a:tr>
              <a:tr h="7016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/>
                        </a:rPr>
                        <a:t>136,011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9498</TotalTime>
  <Words>810</Words>
  <Application>Microsoft Office PowerPoint</Application>
  <PresentationFormat>如螢幕大小 (4:3)</PresentationFormat>
  <Paragraphs>198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USER</cp:lastModifiedBy>
  <cp:revision>231</cp:revision>
  <dcterms:created xsi:type="dcterms:W3CDTF">2019-03-04T09:00:08Z</dcterms:created>
  <dcterms:modified xsi:type="dcterms:W3CDTF">2021-03-02T15:43:18Z</dcterms:modified>
</cp:coreProperties>
</file>