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88" r:id="rId3"/>
    <p:sldId id="282" r:id="rId4"/>
    <p:sldId id="283" r:id="rId5"/>
    <p:sldId id="322" r:id="rId6"/>
    <p:sldId id="312" r:id="rId7"/>
    <p:sldId id="313" r:id="rId8"/>
    <p:sldId id="314" r:id="rId9"/>
    <p:sldId id="275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18" r:id="rId19"/>
    <p:sldId id="319" r:id="rId20"/>
    <p:sldId id="280" r:id="rId21"/>
    <p:sldId id="281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C7F0FD"/>
    <a:srgbClr val="A2E7FC"/>
    <a:srgbClr val="E95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742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2020/12/23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2020/12/23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2020/12/23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2020/12/23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2020/12/23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2020/12/23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2020/12/23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2020/12/23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2020/12/23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2020/12/23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2020/12/23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14215C-B880-43AE-996E-F1B1F0185B8A}" type="datetimeFigureOut">
              <a:rPr lang="zh-TW" altLang="en-US" smtClean="0"/>
              <a:pPr/>
              <a:t>2020/12/23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57224" y="3429000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b="1" spc="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期末社員</a:t>
            </a:r>
            <a:r>
              <a:rPr lang="zh-TW" altLang="en-US" sz="88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大會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236296" y="6099008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      長：歐子瑜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副 社 長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蔡淯翰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42910" y="642918"/>
            <a:ext cx="7958150" cy="785818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台南應用科技大學　愛唱社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142976" y="1994962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40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第一學期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404664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悅光季</a:t>
            </a:r>
            <a:r>
              <a:rPr lang="en-US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VII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en-US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Green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Light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 照亮你的</a:t>
            </a:r>
            <a:r>
              <a:rPr lang="en-US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Sing</a:t>
            </a:r>
            <a:endParaRPr lang="en-US" altLang="zh-TW" sz="32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0" y="1190482"/>
            <a:ext cx="8172400" cy="544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89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357166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zh-TW" altLang="en-US" sz="44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草地音樂會 動物圓舞曲</a:t>
            </a:r>
            <a:endParaRPr lang="en-US" altLang="zh-TW" sz="44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76" y="1340768"/>
            <a:ext cx="6804248" cy="510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06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122,931</a:t>
            </a:r>
            <a:endParaRPr lang="en-US" altLang="zh-TW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49" y="1556792"/>
            <a:ext cx="7416824" cy="4943342"/>
          </a:xfrm>
          <a:prstGeom prst="rect">
            <a:avLst/>
          </a:prstGeom>
        </p:spPr>
      </p:pic>
      <p:sp>
        <p:nvSpPr>
          <p:cNvPr id="8" name="副標題 5"/>
          <p:cNvSpPr txBox="1">
            <a:spLocks/>
          </p:cNvSpPr>
          <p:nvPr/>
        </p:nvSpPr>
        <p:spPr>
          <a:xfrm>
            <a:off x="83561" y="410934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zh-TW" sz="28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TRIPLE S </a:t>
            </a:r>
            <a:r>
              <a:rPr lang="zh-TW" altLang="en-US" sz="28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聲藏不露 </a:t>
            </a:r>
            <a:r>
              <a:rPr lang="en-US" altLang="zh-TW" sz="28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you can be a hero </a:t>
            </a:r>
            <a:endParaRPr lang="en-US" altLang="zh-TW" sz="2800" b="1" spc="300" dirty="0" smtClean="0">
              <a:ln w="19050">
                <a:noFill/>
              </a:ln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zh-TW" altLang="en-US" sz="2800" b="1" spc="300" dirty="0" smtClean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  <a:r>
              <a:rPr lang="zh-TW" altLang="en-US" sz="28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發表會</a:t>
            </a:r>
            <a:endParaRPr lang="en-US" altLang="zh-TW" sz="28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5628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122,931</a:t>
            </a:r>
            <a:endParaRPr lang="en-US" altLang="zh-TW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63" y="1190482"/>
            <a:ext cx="7107995" cy="5328592"/>
          </a:xfrm>
          <a:prstGeom prst="rect">
            <a:avLst/>
          </a:prstGeom>
        </p:spPr>
      </p:pic>
      <p:sp>
        <p:nvSpPr>
          <p:cNvPr id="8" name="副標題 5"/>
          <p:cNvSpPr txBox="1">
            <a:spLocks/>
          </p:cNvSpPr>
          <p:nvPr/>
        </p:nvSpPr>
        <p:spPr>
          <a:xfrm>
            <a:off x="83561" y="404664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zh-TW" altLang="en-US" sz="3200" b="1" spc="300" dirty="0" smtClean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養育保貝</a:t>
            </a:r>
            <a:r>
              <a:rPr lang="en-US" altLang="zh-TW" sz="3200" b="1" spc="300" dirty="0" smtClean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Sing</a:t>
            </a:r>
            <a:r>
              <a:rPr lang="zh-TW" altLang="en-US" sz="3200" b="1" spc="300" dirty="0" smtClean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作戰 暑假服務營隊</a:t>
            </a:r>
            <a:endParaRPr lang="en-US" altLang="zh-TW" sz="32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1571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122,931</a:t>
            </a:r>
            <a:endParaRPr lang="en-US" altLang="zh-TW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副標題 5"/>
          <p:cNvSpPr txBox="1">
            <a:spLocks/>
          </p:cNvSpPr>
          <p:nvPr/>
        </p:nvSpPr>
        <p:spPr>
          <a:xfrm>
            <a:off x="83561" y="785794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「音為有你再一起」愛唱週</a:t>
            </a:r>
            <a:endParaRPr lang="en-US" altLang="zh-TW" sz="32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33" y="1844252"/>
            <a:ext cx="7159256" cy="41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32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122,931</a:t>
            </a:r>
            <a:endParaRPr lang="en-US" altLang="zh-TW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副標題 5"/>
          <p:cNvSpPr txBox="1">
            <a:spLocks/>
          </p:cNvSpPr>
          <p:nvPr/>
        </p:nvSpPr>
        <p:spPr>
          <a:xfrm>
            <a:off x="83561" y="785794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《5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明天的饋</a:t>
            </a:r>
            <a:r>
              <a:rPr lang="en-US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保力達逼</a:t>
            </a:r>
            <a:r>
              <a:rPr lang="en-US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社團動態成果展</a:t>
            </a:r>
            <a:endParaRPr lang="en-US" altLang="zh-TW" sz="32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88" y="1844824"/>
            <a:ext cx="7592223" cy="430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77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122,931</a:t>
            </a:r>
            <a:endParaRPr lang="en-US" altLang="zh-TW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副標題 5"/>
          <p:cNvSpPr txBox="1">
            <a:spLocks/>
          </p:cNvSpPr>
          <p:nvPr/>
        </p:nvSpPr>
        <p:spPr>
          <a:xfrm>
            <a:off x="83561" y="785794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聲冤之路</a:t>
            </a:r>
            <a:r>
              <a:rPr lang="en-US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眾聲的戒律</a:t>
            </a:r>
            <a:r>
              <a:rPr lang="en-US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幹部訓練</a:t>
            </a:r>
            <a:endParaRPr lang="en-US" altLang="zh-TW" sz="32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44" y="1700808"/>
            <a:ext cx="6755911" cy="449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70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122,931</a:t>
            </a:r>
            <a:endParaRPr lang="en-US" altLang="zh-TW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副標題 5"/>
          <p:cNvSpPr txBox="1">
            <a:spLocks/>
          </p:cNvSpPr>
          <p:nvPr/>
        </p:nvSpPr>
        <p:spPr>
          <a:xfrm>
            <a:off x="83561" y="785794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悅光季</a:t>
            </a:r>
            <a:r>
              <a:rPr lang="en-US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Ⅷ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en-US" altLang="zh-TW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Trick or treat Sing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驚膽戰 </a:t>
            </a:r>
            <a:endParaRPr lang="en-US" altLang="zh-TW" sz="3200" b="1" spc="300" dirty="0" smtClean="0">
              <a:ln w="19050">
                <a:noFill/>
              </a:ln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zh-TW" altLang="en-US" sz="3200" b="1" spc="300" dirty="0" smtClean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歌唱</a:t>
            </a:r>
            <a:r>
              <a:rPr lang="zh-TW" altLang="en-US" sz="3200" b="1" spc="300" dirty="0">
                <a:ln w="19050">
                  <a:noFill/>
                </a:ln>
                <a:latin typeface="微軟正黑體" panose="020B0604030504040204" pitchFamily="34" charset="-120"/>
                <a:ea typeface="微軟正黑體" panose="020B0604030504040204" pitchFamily="34" charset="-120"/>
              </a:rPr>
              <a:t>比賽</a:t>
            </a:r>
            <a:endParaRPr lang="en-US" altLang="zh-TW" sz="32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26" y="2006008"/>
            <a:ext cx="6533469" cy="436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96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2000240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</a:t>
            </a:r>
            <a:r>
              <a:rPr kumimoji="0" lang="zh-TW" altLang="en-US" sz="5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kumimoji="0" lang="zh-TW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spc="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3600" b="1" spc="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36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 待辦理活動</a:t>
            </a:r>
          </a:p>
        </p:txBody>
      </p:sp>
    </p:spTree>
    <p:extLst>
      <p:ext uri="{BB962C8B-B14F-4D97-AF65-F5344CB8AC3E}">
        <p14:creationId xmlns:p14="http://schemas.microsoft.com/office/powerpoint/2010/main" val="1487960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167122" y="867466"/>
            <a:ext cx="9144000" cy="785818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zh-TW" altLang="en-US" sz="2400" b="1" spc="300" dirty="0" smtClean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遺動世界</a:t>
            </a:r>
            <a:r>
              <a:rPr lang="en-US" altLang="zh-TW" sz="2400" b="1" spc="300" dirty="0" smtClean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Sing</a:t>
            </a:r>
            <a:r>
              <a:rPr lang="zh-TW" altLang="en-US" sz="2400" b="1" spc="300" dirty="0" smtClean="0">
                <a:ln w="19050">
                  <a:noFill/>
                </a:ln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聲機 寒假服務營隊</a:t>
            </a:r>
            <a:endParaRPr lang="en-US" altLang="zh-TW" sz="2400" b="1" spc="300" dirty="0">
              <a:ln w="19050">
                <a:noFill/>
              </a:ln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20" y="1484784"/>
            <a:ext cx="6228604" cy="466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6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571472" y="200024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第一學期 公開徵信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471634" y="2071678"/>
            <a:ext cx="6172200" cy="2643206"/>
          </a:xfrm>
        </p:spPr>
        <p:txBody>
          <a:bodyPr>
            <a:noAutofit/>
          </a:bodyPr>
          <a:lstStyle/>
          <a:p>
            <a:pPr algn="ctr"/>
            <a:r>
              <a:rPr lang="en-US" altLang="zh-TW" sz="13800" dirty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Q</a:t>
            </a:r>
            <a:r>
              <a:rPr lang="zh-TW" altLang="en-US" sz="13800" dirty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＆</a:t>
            </a:r>
            <a:r>
              <a:rPr lang="en-US" altLang="zh-TW" sz="13800" dirty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A</a:t>
            </a:r>
            <a:endParaRPr lang="zh-TW" altLang="en-US" sz="13800" dirty="0">
              <a:solidFill>
                <a:schemeClr val="accent6">
                  <a:lumMod val="50000"/>
                </a:schemeClr>
              </a:solidFill>
              <a:latin typeface="王漢宗新潮體一波浪" pitchFamily="18" charset="-120"/>
              <a:ea typeface="王漢宗新潮體一波浪" pitchFamily="18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571604" y="2071678"/>
            <a:ext cx="6172200" cy="2643206"/>
          </a:xfrm>
        </p:spPr>
        <p:txBody>
          <a:bodyPr>
            <a:noAutofit/>
          </a:bodyPr>
          <a:lstStyle/>
          <a:p>
            <a:pPr algn="ctr"/>
            <a:r>
              <a:rPr lang="en-US" altLang="zh-TW" sz="13800" spc="300" dirty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END</a:t>
            </a:r>
            <a:endParaRPr lang="zh-TW" altLang="en-US" sz="13800" spc="300" dirty="0">
              <a:solidFill>
                <a:schemeClr val="accent6">
                  <a:lumMod val="50000"/>
                </a:schemeClr>
              </a:solidFill>
              <a:latin typeface="王漢宗新潮體一波浪" pitchFamily="18" charset="-120"/>
              <a:ea typeface="王漢宗新潮體一波浪" pitchFamily="18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-14161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739030" y="182717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189713" y="77684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第二學期  學期結算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0FE8344F-366B-49CA-9F68-02D231214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827809"/>
              </p:ext>
            </p:extLst>
          </p:nvPr>
        </p:nvGraphicFramePr>
        <p:xfrm>
          <a:off x="395536" y="1265836"/>
          <a:ext cx="8352928" cy="5031427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300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收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入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DFKai-SB"/>
                          <a:ea typeface="DFKai-SB"/>
                          <a:cs typeface="Calibri"/>
                        </a:rPr>
                        <a:t>10</a:t>
                      </a:r>
                      <a:r>
                        <a:rPr lang="en-US" altLang="zh-TW" sz="2400" kern="100" dirty="0">
                          <a:latin typeface="DFKai-SB"/>
                          <a:ea typeface="DFKai-SB"/>
                          <a:cs typeface="Calibri"/>
                        </a:rPr>
                        <a:t>8</a:t>
                      </a:r>
                      <a:r>
                        <a:rPr lang="en-US" sz="2400" kern="100" dirty="0">
                          <a:latin typeface="DFKai-SB"/>
                          <a:ea typeface="DFKai-SB"/>
                          <a:cs typeface="Calibri"/>
                        </a:rPr>
                        <a:t>-</a:t>
                      </a:r>
                      <a:r>
                        <a:rPr lang="en-US" altLang="zh-TW" sz="2400" kern="100" dirty="0">
                          <a:latin typeface="DFKai-SB"/>
                          <a:ea typeface="DFKai-SB"/>
                          <a:cs typeface="Calibri"/>
                        </a:rPr>
                        <a:t>1</a:t>
                      </a:r>
                      <a:r>
                        <a:rPr lang="zh-TW" sz="2400" kern="100" dirty="0">
                          <a:latin typeface="Times New Roman"/>
                          <a:ea typeface="DFKai-SB"/>
                          <a:cs typeface="Calibri"/>
                        </a:rPr>
                        <a:t>移轉</a:t>
                      </a:r>
                      <a:endParaRPr lang="zh-TW" sz="24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DFKai-SB"/>
                          <a:ea typeface="DFKai-SB"/>
                          <a:cs typeface="Calibri"/>
                        </a:rPr>
                        <a:t>25,272</a:t>
                      </a:r>
                      <a:endParaRPr lang="zh-TW" sz="24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Times New Roman"/>
                          <a:ea typeface="DFKai-SB"/>
                          <a:cs typeface="Calibri"/>
                        </a:rPr>
                        <a:t>社費收入</a:t>
                      </a:r>
                      <a:endParaRPr lang="zh-TW" sz="24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DFKai-SB"/>
                          <a:ea typeface="DFKai-SB"/>
                          <a:cs typeface="Calibri"/>
                        </a:rPr>
                        <a:t>23,500</a:t>
                      </a:r>
                      <a:endParaRPr lang="zh-TW" sz="24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7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TRIPLE S </a:t>
                      </a: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聲藏不露 </a:t>
                      </a: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you can be a hero </a:t>
                      </a: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成果發表會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DFKai-SB"/>
                          <a:ea typeface="DengXian"/>
                          <a:cs typeface="Calibri"/>
                        </a:rPr>
                        <a:t>18,000</a:t>
                      </a:r>
                      <a:endParaRPr lang="en-US" sz="2400" kern="100" dirty="0">
                        <a:latin typeface="DFKai-SB"/>
                        <a:ea typeface="DengXian"/>
                        <a:cs typeface="Calibri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368773517"/>
                  </a:ext>
                </a:extLst>
              </a:tr>
              <a:tr h="10157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DFKai-SB"/>
                          <a:ea typeface="DFKai-SB"/>
                          <a:cs typeface="Times New Roman"/>
                        </a:rPr>
                        <a:t>109</a:t>
                      </a:r>
                      <a:r>
                        <a:rPr lang="zh-TW" altLang="en-US" sz="2400" kern="100" dirty="0">
                          <a:latin typeface="DFKai-SB"/>
                          <a:ea typeface="DFKai-SB"/>
                          <a:cs typeface="Times New Roman"/>
                        </a:rPr>
                        <a:t>年暑假服務營隊 養育保貝</a:t>
                      </a:r>
                      <a:r>
                        <a:rPr lang="en-US" altLang="zh-TW" sz="2400" kern="100" dirty="0">
                          <a:latin typeface="DFKai-SB"/>
                          <a:ea typeface="DFKai-SB"/>
                          <a:cs typeface="Times New Roman"/>
                        </a:rPr>
                        <a:t>Sing</a:t>
                      </a:r>
                      <a:r>
                        <a:rPr lang="zh-TW" altLang="en-US" sz="2400" kern="100" dirty="0">
                          <a:latin typeface="DFKai-SB"/>
                          <a:ea typeface="DFKai-SB"/>
                          <a:cs typeface="Times New Roman"/>
                        </a:rPr>
                        <a:t>作戰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25</a:t>
                      </a:r>
                      <a:r>
                        <a:rPr lang="en-US" altLang="zh-TW" sz="2400" kern="100" dirty="0">
                          <a:latin typeface="DFKai-SB"/>
                          <a:ea typeface="DengXian"/>
                          <a:cs typeface="Calibri"/>
                        </a:rPr>
                        <a:t>,</a:t>
                      </a: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000</a:t>
                      </a:r>
                      <a:endParaRPr lang="en-US" sz="24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91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存簿利息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Times New Roman"/>
                          <a:ea typeface="PMingLiU"/>
                          <a:cs typeface="Times New Roman"/>
                        </a:rPr>
                        <a:t>45</a:t>
                      </a:r>
                      <a:endParaRPr lang="zh-TW" sz="24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502916601"/>
                  </a:ext>
                </a:extLst>
              </a:tr>
              <a:tr h="21253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收入合計</a:t>
                      </a:r>
                      <a:endParaRPr lang="zh-TW" altLang="en-US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200" kern="12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91,817</a:t>
                      </a:r>
                      <a:endParaRPr lang="zh-TW" altLang="en-US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142852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71538" y="76264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第二學期  學期結算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0FF78AC-690E-4596-9833-5533C0A74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030569"/>
              </p:ext>
            </p:extLst>
          </p:nvPr>
        </p:nvGraphicFramePr>
        <p:xfrm>
          <a:off x="354593" y="1391221"/>
          <a:ext cx="8490674" cy="472483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92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出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TRIPLE S </a:t>
                      </a: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聲藏不露 </a:t>
                      </a: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you can be a hero </a:t>
                      </a:r>
                      <a:r>
                        <a:rPr lang="zh-TW" altLang="en-US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成果發表會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DFKai-SB"/>
                          <a:ea typeface="DengXian"/>
                          <a:cs typeface="Calibri"/>
                        </a:rPr>
                        <a:t>18,680</a:t>
                      </a:r>
                      <a:endParaRPr lang="en-US" sz="2400" kern="100" dirty="0">
                        <a:latin typeface="DFKai-SB"/>
                        <a:ea typeface="DengXian"/>
                        <a:cs typeface="Calibri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9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DFKai-SB"/>
                          <a:ea typeface="DFKai-SB"/>
                          <a:cs typeface="Times New Roman"/>
                        </a:rPr>
                        <a:t>109</a:t>
                      </a:r>
                      <a:r>
                        <a:rPr lang="zh-TW" altLang="en-US" sz="2400" kern="100" dirty="0">
                          <a:latin typeface="DFKai-SB"/>
                          <a:ea typeface="DFKai-SB"/>
                          <a:cs typeface="Times New Roman"/>
                        </a:rPr>
                        <a:t>年暑假服務營隊 養育保貝</a:t>
                      </a:r>
                      <a:r>
                        <a:rPr lang="en-US" altLang="zh-TW" sz="2400" kern="100" dirty="0">
                          <a:latin typeface="DFKai-SB"/>
                          <a:ea typeface="DFKai-SB"/>
                          <a:cs typeface="Times New Roman"/>
                        </a:rPr>
                        <a:t>Sing</a:t>
                      </a:r>
                      <a:r>
                        <a:rPr lang="zh-TW" altLang="en-US" sz="2400" kern="100" dirty="0">
                          <a:latin typeface="DFKai-SB"/>
                          <a:ea typeface="DFKai-SB"/>
                          <a:cs typeface="Times New Roman"/>
                        </a:rPr>
                        <a:t>作戰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26</a:t>
                      </a:r>
                      <a:r>
                        <a:rPr lang="en-US" altLang="zh-TW" sz="2400" kern="100" dirty="0">
                          <a:latin typeface="DFKai-SB"/>
                          <a:ea typeface="DengXian"/>
                          <a:cs typeface="Calibri"/>
                        </a:rPr>
                        <a:t>,</a:t>
                      </a:r>
                      <a:r>
                        <a:rPr lang="en-US" altLang="zh-TW" sz="24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796</a:t>
                      </a:r>
                      <a:endParaRPr lang="en-US" sz="24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Calibri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99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支出</a:t>
                      </a:r>
                      <a:r>
                        <a:rPr lang="zh-TW" altLang="en-US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合計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45,476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142852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43608" y="76470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學年度 第二學期  學期結算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0968475-D03C-409A-83FC-A2E6494F8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442789"/>
              </p:ext>
            </p:extLst>
          </p:nvPr>
        </p:nvGraphicFramePr>
        <p:xfrm>
          <a:off x="285720" y="1765820"/>
          <a:ext cx="8572559" cy="3958283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1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662">
                <a:tc rowSpan="8">
                  <a:txBody>
                    <a:bodyPr/>
                    <a:lstStyle/>
                    <a:p>
                      <a:pPr algn="ctr"/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en-US" alt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支</a:t>
                      </a:r>
                      <a:endParaRPr lang="en-US" altLang="zh-TW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出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美宣支出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Times New Roman"/>
                          <a:ea typeface="PMingLiU"/>
                          <a:cs typeface="Times New Roman"/>
                        </a:rPr>
                        <a:t>1,530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文書支出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Times New Roman"/>
                          <a:ea typeface="PMingLiU"/>
                          <a:cs typeface="Times New Roman"/>
                        </a:rPr>
                        <a:t>2,790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材料費支出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Times New Roman"/>
                          <a:ea typeface="PMingLiU"/>
                          <a:cs typeface="Times New Roman"/>
                        </a:rPr>
                        <a:t>3,250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其他支出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Times New Roman"/>
                          <a:ea typeface="PMingLiU"/>
                          <a:cs typeface="Times New Roman"/>
                        </a:rPr>
                        <a:t>2,180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預備金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講師費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DFKai-SB"/>
                          <a:ea typeface="SimSun"/>
                          <a:cs typeface="Times New Roman"/>
                        </a:rPr>
                        <a:t>3,000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收入合計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91,817</a:t>
                      </a:r>
                    </a:p>
                  </a:txBody>
                  <a:tcPr marL="14894" marR="1489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latin typeface="標楷體" pitchFamily="65" charset="-120"/>
                          <a:ea typeface="標楷體" pitchFamily="65" charset="-120"/>
                        </a:rPr>
                        <a:t>支出合計</a:t>
                      </a:r>
                      <a:endParaRPr lang="zh-TW" altLang="en-US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45,476</a:t>
                      </a:r>
                    </a:p>
                  </a:txBody>
                  <a:tcPr marL="14894" marR="1489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399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支出收入相抵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25,201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50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21429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71538" y="97695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學年度 第一學期  學期預算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492559"/>
              </p:ext>
            </p:extLst>
          </p:nvPr>
        </p:nvGraphicFramePr>
        <p:xfrm>
          <a:off x="371424" y="1916832"/>
          <a:ext cx="8501122" cy="4383899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755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8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83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6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備註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681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收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入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10</a:t>
                      </a: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8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-</a:t>
                      </a: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2</a:t>
                      </a: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移轉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25,201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社費收入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40</a:t>
                      </a: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Calibri"/>
                        </a:rPr>
                        <a:t>,</a:t>
                      </a: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000</a:t>
                      </a:r>
                      <a:endParaRPr lang="zh-TW" sz="20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500(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元</a:t>
                      </a:r>
                      <a:r>
                        <a:rPr lang="en-US" alt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)×80(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人</a:t>
                      </a:r>
                      <a:r>
                        <a:rPr lang="en-US" alt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)=40000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元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「音為有你再一起」愛唱週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latin typeface="DFKai-SB"/>
                          <a:ea typeface="DengXian"/>
                          <a:cs typeface="Calibri"/>
                        </a:rPr>
                        <a:t>8,000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擬學輔經費輔助</a:t>
                      </a:r>
                      <a:r>
                        <a:rPr lang="en-US" alt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8000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元</a:t>
                      </a:r>
                      <a:endParaRPr lang="en-US" alt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56</a:t>
                      </a:r>
                      <a:r>
                        <a:rPr lang="zh-TW" altLang="en-US" sz="20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週年校慶 社團動態成果展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29,000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擬學輔經費輔助</a:t>
                      </a:r>
                      <a:r>
                        <a:rPr lang="en-US" alt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29000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元</a:t>
                      </a:r>
                      <a:endParaRPr lang="en-US" alt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110</a:t>
                      </a:r>
                      <a:r>
                        <a:rPr lang="zh-TW" altLang="en-US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級幹部訓練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36,000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擬學輔經費補助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36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 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悅光季</a:t>
                      </a:r>
                      <a:r>
                        <a:rPr lang="en-US" alt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VIII</a:t>
                      </a:r>
                      <a:r>
                        <a:rPr lang="zh-TW" altLang="en-US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歌唱比賽</a:t>
                      </a:r>
                      <a:endParaRPr lang="zh-TW" alt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25,000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擬學輔經費補助</a:t>
                      </a:r>
                      <a:r>
                        <a:rPr lang="en-US" alt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25000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元 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173098352"/>
                  </a:ext>
                </a:extLst>
              </a:tr>
              <a:tr h="42862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110</a:t>
                      </a:r>
                      <a:r>
                        <a:rPr kumimoji="0" lang="zh-CN" altLang="en-US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</a:t>
                      </a:r>
                      <a:r>
                        <a:rPr kumimoji="0" lang="zh-TW" altLang="en-US" sz="20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寒假社會服務營隊</a:t>
                      </a:r>
                      <a:endParaRPr lang="zh-TW" altLang="en-US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22,000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擬學輔經費補助</a:t>
                      </a:r>
                      <a:r>
                        <a:rPr lang="en-US" alt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22000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元 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704549929"/>
                  </a:ext>
                </a:extLst>
              </a:tr>
              <a:tr h="4227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收入合計</a:t>
                      </a:r>
                      <a:endParaRPr lang="zh-TW" altLang="en-US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200" kern="12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190,201</a:t>
                      </a:r>
                      <a:endParaRPr lang="zh-TW" altLang="en-US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20855" y="32040"/>
            <a:ext cx="7958150" cy="5715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71538" y="59501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學年度第一學期  學期預算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127237"/>
              </p:ext>
            </p:extLst>
          </p:nvPr>
        </p:nvGraphicFramePr>
        <p:xfrm>
          <a:off x="251520" y="1124744"/>
          <a:ext cx="8572559" cy="556708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68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2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備註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847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「音為有你再一起」愛唱週</a:t>
                      </a:r>
                      <a:endParaRPr lang="zh-TW" alt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12,000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美宣費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,550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元；文書費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印刷費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23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元；雜支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1,2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52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56</a:t>
                      </a:r>
                      <a:r>
                        <a:rPr lang="zh-TW" altLang="en-US" sz="1800" kern="1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週年校慶 社團動態成果展</a:t>
                      </a:r>
                      <a:endParaRPr lang="zh-TW" altLang="zh-TW" sz="1800" kern="1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32,000</a:t>
                      </a: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燈光音響組用費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18,000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美宣費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6,000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元；文書費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  <a:endParaRPr kumimoji="0" lang="en-US" altLang="zh-TW" sz="1800" kern="12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餐費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4,800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元；雜費支出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1,200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  <a:endParaRPr lang="zh-TW" alt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76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</a:t>
                      </a:r>
                      <a:r>
                        <a:rPr lang="en-US" alt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級幹部訓練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40</a:t>
                      </a: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,</a:t>
                      </a:r>
                      <a:r>
                        <a:rPr lang="en-US" altLang="zh-TW" sz="2000" kern="100" dirty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700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餐費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13,000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元；文書費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2,800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美宣費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7,200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元；雜支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1,200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活動教材費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活動衣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12,500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711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悅光季</a:t>
                      </a:r>
                      <a:r>
                        <a:rPr lang="en-US" altLang="zh-TW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VIII</a:t>
                      </a:r>
                      <a:r>
                        <a:rPr lang="zh-TW" altLang="en-US" sz="18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歌唱比賽</a:t>
                      </a:r>
                      <a:endParaRPr lang="zh-TW" alt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26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640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燈光音響組用費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比賽獎金獎品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2,500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評審費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元；美宣費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文書費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2,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元；餐費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1,740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雜費支出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1,200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769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110</a:t>
                      </a:r>
                      <a:r>
                        <a:rPr kumimoji="0" lang="zh-CN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寒假社會服務營隊</a:t>
                      </a:r>
                      <a:endParaRPr lang="zh-TW" altLang="en-US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35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040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交通費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11,000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元；保險費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2,440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餐費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30,000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元；文書費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,400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美宣費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6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,000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元；雜費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,600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  <a:endParaRPr kumimoji="0" lang="en-US" altLang="zh-TW" sz="1800" kern="12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活動教材費</a:t>
                      </a:r>
                      <a:r>
                        <a:rPr kumimoji="0" lang="en-US" altLang="zh-TW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,600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592925" y="25876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43608" y="962057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109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學年度第一學期  學期預算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940830"/>
              </p:ext>
            </p:extLst>
          </p:nvPr>
        </p:nvGraphicFramePr>
        <p:xfrm>
          <a:off x="251520" y="1744283"/>
          <a:ext cx="8572559" cy="4389157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741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6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備註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862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美宣支出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3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5</a:t>
                      </a: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00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影印費、文具用品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…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等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文書支出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2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5</a:t>
                      </a: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00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社課道具用紙、美宣用品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…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等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材料費支出</a:t>
                      </a: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14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000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社團耗材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…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等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其他支出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16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0</a:t>
                      </a: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00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友社禮品、社員衣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…</a:t>
                      </a:r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等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預備金</a:t>
                      </a: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00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講師費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000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社課聘請講師費用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收入合計</a:t>
                      </a: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185</a:t>
                      </a: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201</a:t>
                      </a:r>
                      <a:endParaRPr lang="zh-TW" altLang="en-US" sz="20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66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支出合計</a:t>
                      </a: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187</a:t>
                      </a:r>
                      <a:r>
                        <a:rPr lang="en-US" altLang="zh-TW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</a:rPr>
                        <a:t>880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697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支出收入相抵</a:t>
                      </a:r>
                      <a:endParaRPr lang="zh-TW" altLang="en-US" sz="28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-2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679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2000240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台南應用</a:t>
            </a:r>
            <a:r>
              <a:rPr kumimoji="0" lang="zh-TW" altLang="en-US" sz="54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kumimoji="0" lang="zh-TW" altLang="en-US" sz="4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　愛唱社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spc="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3600" b="1" spc="3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36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 辦理活動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9628</TotalTime>
  <Words>689</Words>
  <Application>Microsoft Office PowerPoint</Application>
  <PresentationFormat>如螢幕大小 (4:3)</PresentationFormat>
  <Paragraphs>187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5" baseType="lpstr">
      <vt:lpstr>DengXian</vt:lpstr>
      <vt:lpstr>SimSun</vt:lpstr>
      <vt:lpstr>王漢宗新潮體一波浪</vt:lpstr>
      <vt:lpstr>微軟正黑體</vt:lpstr>
      <vt:lpstr>PMingLiU</vt:lpstr>
      <vt:lpstr>PMingLiU</vt:lpstr>
      <vt:lpstr>DFKai-SB</vt:lpstr>
      <vt:lpstr>DFKai-SB</vt:lpstr>
      <vt:lpstr>Calibri</vt:lpstr>
      <vt:lpstr>Century Schoolbook</vt:lpstr>
      <vt:lpstr>Times New Roman</vt:lpstr>
      <vt:lpstr>Wingdings</vt:lpstr>
      <vt:lpstr>Wingdings 2</vt:lpstr>
      <vt:lpstr>壁窗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小屁</dc:creator>
  <cp:lastModifiedBy>Windows User</cp:lastModifiedBy>
  <cp:revision>232</cp:revision>
  <dcterms:created xsi:type="dcterms:W3CDTF">2019-03-04T09:00:08Z</dcterms:created>
  <dcterms:modified xsi:type="dcterms:W3CDTF">2020-12-22T17:37:01Z</dcterms:modified>
</cp:coreProperties>
</file>