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1" r:id="rId3"/>
    <p:sldId id="293" r:id="rId4"/>
    <p:sldId id="295" r:id="rId5"/>
    <p:sldId id="288" r:id="rId6"/>
    <p:sldId id="282" r:id="rId7"/>
    <p:sldId id="283" r:id="rId8"/>
    <p:sldId id="312" r:id="rId9"/>
    <p:sldId id="313" r:id="rId10"/>
    <p:sldId id="314" r:id="rId11"/>
    <p:sldId id="272" r:id="rId12"/>
    <p:sldId id="305" r:id="rId13"/>
    <p:sldId id="306" r:id="rId14"/>
    <p:sldId id="298" r:id="rId15"/>
    <p:sldId id="297" r:id="rId16"/>
    <p:sldId id="299" r:id="rId17"/>
    <p:sldId id="300" r:id="rId18"/>
    <p:sldId id="301" r:id="rId19"/>
    <p:sldId id="302" r:id="rId20"/>
    <p:sldId id="303" r:id="rId21"/>
    <p:sldId id="285" r:id="rId22"/>
    <p:sldId id="275" r:id="rId23"/>
    <p:sldId id="310" r:id="rId24"/>
    <p:sldId id="284" r:id="rId25"/>
    <p:sldId id="307" r:id="rId26"/>
    <p:sldId id="308" r:id="rId27"/>
    <p:sldId id="309" r:id="rId28"/>
    <p:sldId id="304" r:id="rId29"/>
    <p:sldId id="311" r:id="rId30"/>
    <p:sldId id="280" r:id="rId31"/>
    <p:sldId id="281" r:id="rId3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ECEC"/>
    <a:srgbClr val="C7F0FD"/>
    <a:srgbClr val="A2E7FC"/>
    <a:srgbClr val="E9516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佈景主題樣式 2 - 輔色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0A1B5D5-9B99-4C35-A422-299274C87663}" styleName="中等深淺樣式 1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2" autoAdjust="0"/>
    <p:restoredTop sz="94628" autoAdjust="0"/>
  </p:normalViewPr>
  <p:slideViewPr>
    <p:cSldViewPr>
      <p:cViewPr>
        <p:scale>
          <a:sx n="52" d="100"/>
          <a:sy n="52" d="100"/>
        </p:scale>
        <p:origin x="-355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29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10" name="矩形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矩形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直線接點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矩形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814215C-B880-43AE-996E-F1B1F0185B8A}" type="datetimeFigureOut">
              <a:rPr lang="zh-TW" altLang="en-US" smtClean="0"/>
              <a:pPr/>
              <a:t>2019/12/4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296ED19-D792-43FE-B511-E157AE23AB6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/>
          <p:cNvSpPr txBox="1"/>
          <p:nvPr/>
        </p:nvSpPr>
        <p:spPr>
          <a:xfrm>
            <a:off x="857224" y="3429000"/>
            <a:ext cx="756084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8800" dirty="0" smtClean="0">
                <a:latin typeface="標楷體" pitchFamily="65" charset="-120"/>
                <a:ea typeface="標楷體" pitchFamily="65" charset="-120"/>
              </a:rPr>
              <a:t>期初社員</a:t>
            </a:r>
            <a:r>
              <a:rPr lang="zh-TW" altLang="en-US" sz="8800" dirty="0">
                <a:latin typeface="標楷體" pitchFamily="65" charset="-120"/>
                <a:ea typeface="標楷體" pitchFamily="65" charset="-120"/>
              </a:rPr>
              <a:t>大會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6429388" y="5786454"/>
            <a:ext cx="2571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社    長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王筱瑄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副 社 長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邱絜琳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642910" y="642918"/>
            <a:ext cx="7958150" cy="785818"/>
          </a:xfrm>
        </p:spPr>
        <p:txBody>
          <a:bodyPr>
            <a:noAutofit/>
          </a:bodyPr>
          <a:lstStyle/>
          <a:p>
            <a:pPr algn="ctr"/>
            <a:r>
              <a:rPr lang="zh-TW" altLang="en-US" sz="4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rPr>
              <a:t>台南應用科技大學　愛唱社</a:t>
            </a:r>
            <a:endParaRPr lang="zh-TW" altLang="en-US" sz="4800" dirty="0">
              <a:solidFill>
                <a:schemeClr val="tx1">
                  <a:lumMod val="95000"/>
                  <a:lumOff val="5000"/>
                </a:schemeClr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142976" y="2214554"/>
            <a:ext cx="70567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0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4000" dirty="0" smtClean="0">
                <a:latin typeface="標楷體" pitchFamily="65" charset="-120"/>
                <a:ea typeface="標楷體" pitchFamily="65" charset="-120"/>
              </a:rPr>
              <a:t>第一學期</a:t>
            </a:r>
            <a:endParaRPr lang="zh-TW" altLang="en-US" sz="4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71414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64291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學年度一第學期  學期預算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85720" y="1142984"/>
          <a:ext cx="8572559" cy="5560895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41411"/>
                <a:gridCol w="2759051"/>
                <a:gridCol w="1643074"/>
                <a:gridCol w="3429023"/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0815">
                <a:tc rowSpan="9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悅光季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VII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歌唱比賽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26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440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燈光音響組用費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比賽獎金獎品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2,500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評審費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元；美宣費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文書費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1,740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雜費支出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美宣支出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影印費、文具用品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文書支出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3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000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社課道具用紙、美宣用品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材料費支出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社團耗材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其他支出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15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0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友社禮品、社員衣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…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等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預備金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9600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講師費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5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altLang="en-US" sz="200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社課聘請講師費用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157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931</a:t>
                      </a:r>
                      <a:endParaRPr lang="zh-TW" altLang="en-US" sz="20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 smtClean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160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520</a:t>
                      </a:r>
                      <a:endParaRPr lang="zh-TW" altLang="en-US" sz="200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  <a:tr h="53697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8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altLang="en-US" sz="28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-2</a:t>
                      </a:r>
                      <a:r>
                        <a:rPr lang="en-US" sz="2800" kern="100" dirty="0" smtClean="0">
                          <a:solidFill>
                            <a:schemeClr val="bg1"/>
                          </a:solidFill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8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589</a:t>
                      </a:r>
                      <a:endParaRPr lang="zh-TW" altLang="en-US" sz="28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社團指導老師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社團指導老師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6" name="圖片版面配置區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3857" b="13857"/>
          <a:stretch>
            <a:fillRect/>
          </a:stretch>
        </p:blipFill>
        <p:spPr>
          <a:xfrm>
            <a:off x="5849945" y="1714488"/>
            <a:ext cx="2722583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文字方塊 8"/>
          <p:cNvSpPr txBox="1"/>
          <p:nvPr/>
        </p:nvSpPr>
        <p:spPr>
          <a:xfrm>
            <a:off x="285720" y="1214422"/>
            <a:ext cx="5715040" cy="4362525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3900" b="1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蘇紫茵 老師</a:t>
            </a:r>
            <a:endParaRPr lang="en-US" altLang="zh-TW" sz="3900" b="1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各大婚禮活動主持人＆主唱</a:t>
            </a:r>
            <a:endParaRPr lang="en-US" altLang="zh-TW" sz="25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各大</a:t>
            </a:r>
            <a:r>
              <a:rPr lang="en-US" altLang="zh-TW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PUB</a:t>
            </a: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、居酒屋、露天咖啡專業駐唱</a:t>
            </a:r>
            <a:endParaRPr lang="en-US" altLang="zh-TW" sz="25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台南桂田酒店除夕指定主持</a:t>
            </a:r>
            <a:endParaRPr lang="en-US" altLang="zh-TW" sz="25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台南安平</a:t>
            </a:r>
            <a:r>
              <a:rPr lang="en-US" altLang="zh-TW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TNVR</a:t>
            </a: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毛小孩公益活動指定主持</a:t>
            </a:r>
            <a:endParaRPr lang="en-US" altLang="zh-TW" sz="25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台南政府婦女節指定主持</a:t>
            </a:r>
            <a:endParaRPr lang="en-US" altLang="zh-TW" sz="25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台南市政府警察節指定主持</a:t>
            </a:r>
            <a:endParaRPr lang="en-US" altLang="zh-TW" sz="25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統一企業</a:t>
            </a:r>
            <a:r>
              <a:rPr lang="en-US" altLang="zh-TW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統一獅尾牙主持</a:t>
            </a:r>
            <a:endParaRPr lang="en-US" altLang="zh-TW" sz="25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5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享溫馨囍宴餐廳會館尾牙主持</a:t>
            </a:r>
            <a:endParaRPr lang="zh-TW" altLang="en-US" sz="38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 txBox="1">
            <a:spLocks noGrp="1"/>
          </p:cNvSpPr>
          <p:nvPr>
            <p:ph type="title"/>
          </p:nvPr>
        </p:nvSpPr>
        <p:spPr>
          <a:xfrm>
            <a:off x="500034" y="642918"/>
            <a:ext cx="8072494" cy="5929330"/>
          </a:xfrm>
          <a:prstGeom prst="rect">
            <a:avLst/>
          </a:prstGeom>
        </p:spPr>
        <p:txBody>
          <a:bodyPr vert="horz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陳怡蒨</a:t>
            </a:r>
            <a:r>
              <a:rPr kumimoji="0" lang="zh-TW" altLang="en-US" sz="3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 老師</a:t>
            </a:r>
            <a:endParaRPr kumimoji="0" lang="en-US" altLang="zh-TW" sz="3800" b="1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台南＆高雄地區駐唱歌手</a:t>
            </a:r>
            <a:endParaRPr lang="en-US" altLang="zh-TW" sz="26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各大婚禮活動主持人及</a:t>
            </a:r>
            <a:r>
              <a:rPr lang="en-US" altLang="zh-TW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Keyboard</a:t>
            </a: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手</a:t>
            </a:r>
            <a:endParaRPr lang="en-US" altLang="zh-TW" sz="26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歌唱及</a:t>
            </a:r>
            <a:r>
              <a:rPr lang="en-US" altLang="zh-TW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Keyboard</a:t>
            </a: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教學</a:t>
            </a:r>
            <a:endParaRPr lang="en-US" altLang="zh-TW" sz="26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演出經歷</a:t>
            </a:r>
            <a:r>
              <a:rPr lang="en-US" altLang="zh-TW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zh-TW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高雄馬蹄鐵駐唱歌手</a:t>
            </a:r>
            <a:endParaRPr kumimoji="0" lang="en-US" altLang="zh-TW" sz="2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台南東興洋行駐唱歌手</a:t>
            </a:r>
            <a:endParaRPr lang="en-US" altLang="zh-TW" sz="26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zh-TW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宜蘭晶英飯店駐唱歌手</a:t>
            </a:r>
            <a:endParaRPr kumimoji="0" lang="en-US" altLang="zh-TW" sz="2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台南香格里拉飯店駐唱歌手</a:t>
            </a:r>
            <a:endParaRPr lang="en-US" altLang="zh-TW" sz="2600" dirty="0" smtClean="0">
              <a:solidFill>
                <a:schemeClr val="tx2"/>
              </a:solidFill>
              <a:latin typeface="標楷體" pitchFamily="65" charset="-120"/>
              <a:ea typeface="標楷體" pitchFamily="65" charset="-12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zh-TW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台南未英歌民餐廳駐唱歌手</a:t>
            </a:r>
            <a:endParaRPr kumimoji="0" lang="en-US" altLang="zh-TW" sz="2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zh-TW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比賽經歷</a:t>
            </a:r>
            <a:r>
              <a:rPr lang="en-US" altLang="zh-TW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》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 pitchFamily="2" charset="2"/>
              <a:buChar char="l"/>
              <a:tabLst/>
              <a:defRPr/>
            </a:pPr>
            <a:r>
              <a:rPr kumimoji="0" lang="en-US" altLang="zh-TW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2005</a:t>
            </a:r>
            <a:r>
              <a:rPr kumimoji="0" lang="zh-TW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、</a:t>
            </a:r>
            <a:r>
              <a:rPr kumimoji="0" lang="en-US" altLang="zh-TW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2006</a:t>
            </a:r>
            <a:r>
              <a:rPr kumimoji="0" lang="zh-TW" altLang="en-US" sz="260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年南方之星民歌競賽團體、個人組冠軍</a:t>
            </a:r>
            <a:endParaRPr kumimoji="0" lang="en-US" altLang="zh-TW" sz="2600" i="0" u="none" strike="noStrike" kern="120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  <a:p>
            <a:pPr lvl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/>
            </a:pPr>
            <a:r>
              <a:rPr lang="zh-TW" altLang="en-US" sz="2600" dirty="0" smtClean="0">
                <a:solidFill>
                  <a:schemeClr val="tx2"/>
                </a:solidFill>
                <a:latin typeface="標楷體" pitchFamily="65" charset="-120"/>
                <a:ea typeface="標楷體" pitchFamily="65" charset="-120"/>
              </a:rPr>
              <a:t>成功大學第二十五屆、第二十七屆民歌獨唱組、團體組冠軍</a:t>
            </a:r>
            <a:endParaRPr kumimoji="0" lang="zh-TW" altLang="en-US" sz="26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4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社團指導老師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pic>
        <p:nvPicPr>
          <p:cNvPr id="5" name="Picture 2" descr="C:\Users\小屁\Downloads\S__37281958.jpg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/>
          <a:stretch>
            <a:fillRect/>
          </a:stretch>
        </p:blipFill>
        <p:spPr bwMode="auto">
          <a:xfrm>
            <a:off x="5786446" y="1207279"/>
            <a:ext cx="2643206" cy="34361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社團幹部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 descr="S__86589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7786742" cy="583742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0" y="5286388"/>
            <a:ext cx="9144000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社長、副社長</a:t>
            </a:r>
            <a:endParaRPr kumimoji="0" lang="zh-TW" altLang="en-US" sz="6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__86589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3" y="428604"/>
            <a:ext cx="7786743" cy="5837424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0" y="5214950"/>
            <a:ext cx="9144000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活動組</a:t>
            </a:r>
            <a:endParaRPr kumimoji="0" lang="zh-TW" altLang="en-US" sz="6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__8658953.jpg"/>
          <p:cNvPicPr>
            <a:picLocks noChangeAspect="1"/>
          </p:cNvPicPr>
          <p:nvPr/>
        </p:nvPicPr>
        <p:blipFill>
          <a:blip r:embed="rId2"/>
          <a:srcRect l="7812" t="9356" r="8593" b="7355"/>
          <a:stretch>
            <a:fillRect/>
          </a:stretch>
        </p:blipFill>
        <p:spPr>
          <a:xfrm>
            <a:off x="857224" y="500042"/>
            <a:ext cx="7786743" cy="578647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0" y="5214950"/>
            <a:ext cx="9144000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公關組</a:t>
            </a:r>
            <a:endParaRPr kumimoji="0" lang="zh-TW" altLang="en-US" sz="6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 descr="S__86589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28604"/>
            <a:ext cx="7786742" cy="5837422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0" y="5214950"/>
            <a:ext cx="9144000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文書組</a:t>
            </a:r>
            <a:endParaRPr kumimoji="0" lang="zh-TW" altLang="en-US" sz="6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 descr="S__865894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449097"/>
            <a:ext cx="7786742" cy="583742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0" y="5214950"/>
            <a:ext cx="9144000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美宣組、器材組</a:t>
            </a:r>
            <a:endParaRPr kumimoji="0" lang="zh-TW" altLang="en-US" sz="6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latin typeface="標楷體" pitchFamily="65" charset="-120"/>
                <a:ea typeface="標楷體" pitchFamily="65" charset="-120"/>
              </a:rPr>
              <a:t>社團規章</a:t>
            </a:r>
            <a:endParaRPr lang="zh-TW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S__86589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224" y="500042"/>
            <a:ext cx="7786742" cy="5837422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0" y="5072074"/>
            <a:ext cx="9144000" cy="178592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0" y="5286388"/>
            <a:ext cx="9144000" cy="135732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lvl="0" algn="ctr">
              <a:spcBef>
                <a:spcPts val="600"/>
              </a:spcBef>
              <a:buClr>
                <a:schemeClr val="accent1"/>
              </a:buClr>
              <a:buSzPct val="70000"/>
            </a:pPr>
            <a:r>
              <a:rPr kumimoji="0" lang="zh-TW" altLang="en-US" sz="6600" b="1" i="0" u="none" strike="noStrike" kern="1200" cap="none" spc="0" normalizeH="0" baseline="0" noProof="0" dirty="0" smtClean="0">
                <a:ln>
                  <a:solidFill>
                    <a:schemeClr val="bg1"/>
                  </a:solidFill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微軟正黑體" pitchFamily="34" charset="-120"/>
                <a:ea typeface="微軟正黑體" pitchFamily="34" charset="-120"/>
              </a:rPr>
              <a:t>財務組</a:t>
            </a:r>
            <a:endParaRPr kumimoji="0" lang="zh-TW" altLang="en-US" sz="6600" b="1" i="0" u="none" strike="noStrike" kern="1200" cap="none" spc="0" normalizeH="0" baseline="0" noProof="0" dirty="0">
              <a:ln>
                <a:solidFill>
                  <a:schemeClr val="bg1"/>
                </a:solidFill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pic>
        <p:nvPicPr>
          <p:cNvPr id="6" name="圖片 5" descr="logo-01.jpg"/>
          <p:cNvPicPr>
            <a:picLocks noChangeAspect="1"/>
          </p:cNvPicPr>
          <p:nvPr/>
        </p:nvPicPr>
        <p:blipFill>
          <a:blip r:embed="rId3"/>
          <a:srcRect l="21875" t="8006" r="17969" b="3586"/>
          <a:stretch>
            <a:fillRect/>
          </a:stretch>
        </p:blipFill>
        <p:spPr>
          <a:xfrm>
            <a:off x="7358082" y="928694"/>
            <a:ext cx="1443917" cy="150017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071546"/>
            <a:ext cx="9144000" cy="1428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en-US" altLang="zh-TW" sz="40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STCaiyun" pitchFamily="2" charset="-122"/>
                <a:ea typeface="STCaiyun" pitchFamily="2" charset="-122"/>
              </a:rPr>
              <a:t>108</a:t>
            </a:r>
            <a:r>
              <a:rPr lang="zh-TW" altLang="en-US" sz="40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年暑假服務營隊</a:t>
            </a:r>
          </a:p>
          <a:p>
            <a:pPr algn="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4000" b="1" dirty="0" smtClean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                </a:t>
            </a:r>
            <a:r>
              <a:rPr lang="zh-TW" altLang="en-US" sz="40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魔法</a:t>
            </a:r>
            <a:r>
              <a:rPr lang="en-US" altLang="zh-TW" sz="40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STCaiyun" pitchFamily="2" charset="-122"/>
                <a:ea typeface="STCaiyun" pitchFamily="2" charset="-122"/>
              </a:rPr>
              <a:t>Sing</a:t>
            </a:r>
            <a:r>
              <a:rPr lang="zh-TW" altLang="en-US" sz="40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球寓言家</a:t>
            </a:r>
            <a:endParaRPr lang="en-US" altLang="zh-TW" sz="40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8" name="圖片 7" descr="2019714_190922_0069.jpg"/>
          <p:cNvPicPr>
            <a:picLocks noChangeAspect="1"/>
          </p:cNvPicPr>
          <p:nvPr/>
        </p:nvPicPr>
        <p:blipFill>
          <a:blip r:embed="rId4"/>
          <a:srcRect l="4687" t="35434" r="2343"/>
          <a:stretch>
            <a:fillRect/>
          </a:stretch>
        </p:blipFill>
        <p:spPr>
          <a:xfrm>
            <a:off x="214282" y="2428868"/>
            <a:ext cx="8699070" cy="4286280"/>
          </a:xfrm>
          <a:prstGeom prst="rect">
            <a:avLst/>
          </a:prstGeom>
        </p:spPr>
      </p:pic>
      <p:sp>
        <p:nvSpPr>
          <p:cNvPr id="9" name="文字方塊 8"/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6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慶賀</a:t>
            </a:r>
            <a:endParaRPr lang="zh-TW" altLang="en-US" sz="6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chemeClr val="tx1">
                  <a:lumMod val="95000"/>
                  <a:lumOff val="5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00024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600" b="1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3600" b="1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3600" b="1" dirty="0" smtClean="0">
                <a:latin typeface="標楷體" pitchFamily="65" charset="-120"/>
                <a:ea typeface="標楷體" pitchFamily="65" charset="-120"/>
              </a:rPr>
              <a:t>辦理活動</a:t>
            </a:r>
            <a:endParaRPr lang="zh-TW" altLang="en-US" sz="3600" b="1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42852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66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音源線 兩社聯合迎新</a:t>
            </a:r>
            <a:endParaRPr lang="en-US" altLang="zh-TW" sz="66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11" name="圖片 10" descr="S__8658972.jpg"/>
          <p:cNvPicPr>
            <a:picLocks noChangeAspect="1"/>
          </p:cNvPicPr>
          <p:nvPr/>
        </p:nvPicPr>
        <p:blipFill>
          <a:blip r:embed="rId3"/>
          <a:srcRect l="5468" t="16652" r="14063" b="4146"/>
          <a:stretch>
            <a:fillRect/>
          </a:stretch>
        </p:blipFill>
        <p:spPr>
          <a:xfrm>
            <a:off x="857224" y="1285860"/>
            <a:ext cx="7429552" cy="53613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1429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66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悅光季歌唱比賽</a:t>
            </a:r>
            <a:endParaRPr lang="en-US" altLang="zh-TW" sz="66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8" name="圖片 7" descr="S__37314606.jpg"/>
          <p:cNvPicPr>
            <a:picLocks noChangeAspect="1"/>
          </p:cNvPicPr>
          <p:nvPr/>
        </p:nvPicPr>
        <p:blipFill>
          <a:blip r:embed="rId3"/>
          <a:srcRect l="781" t="23053" r="781"/>
          <a:stretch>
            <a:fillRect/>
          </a:stretch>
        </p:blipFill>
        <p:spPr>
          <a:xfrm>
            <a:off x="214282" y="1571612"/>
            <a:ext cx="8715468" cy="47148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85728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en-US" altLang="zh-TW" sz="66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109</a:t>
            </a:r>
            <a:r>
              <a:rPr lang="zh-TW" altLang="en-US" sz="66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級幹部訓練</a:t>
            </a:r>
            <a:endParaRPr lang="en-US" altLang="zh-TW" sz="66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8" name="圖片 7" descr="S__37314608.jpg"/>
          <p:cNvPicPr>
            <a:picLocks noChangeAspect="1"/>
          </p:cNvPicPr>
          <p:nvPr/>
        </p:nvPicPr>
        <p:blipFill>
          <a:blip r:embed="rId3"/>
          <a:srcRect l="3125" t="12483" b="5188"/>
          <a:stretch>
            <a:fillRect/>
          </a:stretch>
        </p:blipFill>
        <p:spPr>
          <a:xfrm>
            <a:off x="500034" y="1428736"/>
            <a:ext cx="8185499" cy="5214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85728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66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寒假服務營隊</a:t>
            </a:r>
            <a:endParaRPr lang="en-US" altLang="zh-TW" sz="66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8" name="圖片 7" descr="S__37314600.jpg"/>
          <p:cNvPicPr>
            <a:picLocks noChangeAspect="1"/>
          </p:cNvPicPr>
          <p:nvPr/>
        </p:nvPicPr>
        <p:blipFill>
          <a:blip r:embed="rId3"/>
          <a:srcRect t="9372"/>
          <a:stretch>
            <a:fillRect/>
          </a:stretch>
        </p:blipFill>
        <p:spPr>
          <a:xfrm>
            <a:off x="428596" y="1492460"/>
            <a:ext cx="8286808" cy="50083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85728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lang="zh-TW" altLang="en-US" sz="66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成果發表會</a:t>
            </a:r>
            <a:endParaRPr lang="en-US" altLang="zh-TW" sz="6600" b="1" dirty="0" smtClean="0">
              <a:ln w="1905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王漢宗波卡體一空陰" pitchFamily="18" charset="-120"/>
              <a:ea typeface="王漢宗波卡體一空陰" pitchFamily="18" charset="-120"/>
            </a:endParaRPr>
          </a:p>
        </p:txBody>
      </p:sp>
      <p:pic>
        <p:nvPicPr>
          <p:cNvPr id="6" name="圖片 5" descr="S__6053891.jpg"/>
          <p:cNvPicPr>
            <a:picLocks noChangeAspect="1"/>
          </p:cNvPicPr>
          <p:nvPr/>
        </p:nvPicPr>
        <p:blipFill>
          <a:blip r:embed="rId3"/>
          <a:srcRect l="1980" t="16357" r="2970" b="1855"/>
          <a:stretch>
            <a:fillRect/>
          </a:stretch>
        </p:blipFill>
        <p:spPr>
          <a:xfrm>
            <a:off x="428596" y="1571612"/>
            <a:ext cx="8354349" cy="49292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214290"/>
            <a:ext cx="9144000" cy="142876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algn="ctr">
              <a:spcBef>
                <a:spcPts val="600"/>
              </a:spcBef>
              <a:buClr>
                <a:schemeClr val="accent1"/>
              </a:buClr>
              <a:buSzPct val="70000"/>
              <a:defRPr/>
            </a:pPr>
            <a:r>
              <a:rPr lang="zh-TW" altLang="en-US" sz="6600" b="1" dirty="0" smtClean="0">
                <a:ln w="1905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王漢宗波卡體一空陰" pitchFamily="18" charset="-120"/>
                <a:ea typeface="王漢宗波卡體一空陰" pitchFamily="18" charset="-120"/>
              </a:rPr>
              <a:t>草地音樂會</a:t>
            </a:r>
          </a:p>
        </p:txBody>
      </p:sp>
      <p:pic>
        <p:nvPicPr>
          <p:cNvPr id="9" name="圖片 8" descr="S__37314605.jpg"/>
          <p:cNvPicPr>
            <a:picLocks noChangeAspect="1"/>
          </p:cNvPicPr>
          <p:nvPr/>
        </p:nvPicPr>
        <p:blipFill>
          <a:blip r:embed="rId3"/>
          <a:srcRect l="579" t="16754" b="2312"/>
          <a:stretch>
            <a:fillRect/>
          </a:stretch>
        </p:blipFill>
        <p:spPr>
          <a:xfrm>
            <a:off x="571472" y="1285860"/>
            <a:ext cx="8036775" cy="5357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929454" y="4733897"/>
            <a:ext cx="1836517" cy="212410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0" y="1285860"/>
            <a:ext cx="914400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5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8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0" y="24288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latin typeface="標楷體" pitchFamily="65" charset="-120"/>
                <a:ea typeface="標楷體" pitchFamily="65" charset="-120"/>
              </a:rPr>
              <a:t>幹部招生資訊</a:t>
            </a:r>
            <a:endParaRPr lang="zh-TW" altLang="en-US" sz="40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42844" y="3429000"/>
            <a:ext cx="8929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rgbClr val="FF0000"/>
                </a:solidFill>
              </a:rPr>
              <a:t>幹部面試時間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:108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年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10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月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2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日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(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三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zh-TW" altLang="en-US" sz="4800" b="1" dirty="0" smtClean="0">
                <a:solidFill>
                  <a:srgbClr val="FF0000"/>
                </a:solidFill>
              </a:rPr>
              <a:t>晚上</a:t>
            </a:r>
            <a:r>
              <a:rPr lang="en-US" altLang="zh-TW" sz="4800" b="1" dirty="0" smtClean="0">
                <a:solidFill>
                  <a:srgbClr val="FF0000"/>
                </a:solidFill>
              </a:rPr>
              <a:t> 6:30 S208-2</a:t>
            </a:r>
            <a:r>
              <a:rPr lang="zh-TW" altLang="en-US" sz="4800" b="1" dirty="0" smtClean="0">
                <a:solidFill>
                  <a:srgbClr val="FF0000"/>
                </a:solidFill>
              </a:rPr>
              <a:t>愛唱社辦</a:t>
            </a:r>
            <a:endParaRPr lang="zh-TW" altLang="en-US" sz="4800" b="1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6715140" y="5786454"/>
            <a:ext cx="22145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社    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王筱瑄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副 社 長</a:t>
            </a:r>
            <a:r>
              <a:rPr lang="en-US" altLang="zh-TW" sz="2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2000" dirty="0" smtClean="0">
                <a:latin typeface="標楷體" pitchFamily="65" charset="-120"/>
                <a:ea typeface="標楷體" pitchFamily="65" charset="-120"/>
              </a:rPr>
              <a:t>邱絜琳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《</a:t>
            </a:r>
            <a:r>
              <a:rPr lang="zh-TW" altLang="en-US" sz="3200" b="1" dirty="0" smtClean="0">
                <a:latin typeface="標楷體" pitchFamily="65" charset="-120"/>
                <a:ea typeface="標楷體" pitchFamily="65" charset="-120"/>
              </a:rPr>
              <a:t>社團規章</a:t>
            </a:r>
            <a:r>
              <a:rPr lang="en-US" altLang="zh-TW" sz="3200" b="1" dirty="0" smtClean="0">
                <a:latin typeface="標楷體" pitchFamily="65" charset="-120"/>
                <a:ea typeface="標楷體" pitchFamily="65" charset="-120"/>
              </a:rPr>
              <a:t>》</a:t>
            </a:r>
            <a:endParaRPr lang="zh-TW" altLang="en-US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285720" y="1571612"/>
            <a:ext cx="8715436" cy="4873752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本學期愛唱社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社費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600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拿到社員衣後，請於每次社課穿著社員衣。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社費需於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10/16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繳交完畢。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社課</a:t>
            </a:r>
            <a:r>
              <a:rPr lang="en-US" altLang="zh-TW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15:30</a:t>
            </a:r>
            <a:r>
              <a:rPr lang="zh-TW" altLang="en-US" sz="3200" dirty="0" smtClean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前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未到視同曠課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(2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堂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社課未到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次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(8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堂社課</a:t>
            </a:r>
            <a:r>
              <a:rPr lang="en-US" altLang="zh-TW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、未繳交社費，不予學生活動護照蓋章。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上課請勿使用手機。</a:t>
            </a:r>
            <a:endParaRPr lang="en-US" altLang="zh-TW" sz="3200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Ø"/>
            </a:pP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請假或發生特殊情形時，請提前告知組長或是正副社長。</a:t>
            </a:r>
            <a:endParaRPr lang="zh-TW" altLang="en-US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47163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Q</a:t>
            </a:r>
            <a:r>
              <a:rPr lang="zh-TW" altLang="en-US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＆</a:t>
            </a:r>
            <a:r>
              <a:rPr lang="en-US" altLang="zh-TW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A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1571604" y="2071678"/>
            <a:ext cx="6172200" cy="2643206"/>
          </a:xfrm>
        </p:spPr>
        <p:txBody>
          <a:bodyPr>
            <a:noAutofit/>
          </a:bodyPr>
          <a:lstStyle/>
          <a:p>
            <a:pPr algn="ctr"/>
            <a:r>
              <a:rPr lang="en-US" altLang="zh-TW" sz="13800" dirty="0" smtClean="0">
                <a:solidFill>
                  <a:schemeClr val="accent6">
                    <a:lumMod val="50000"/>
                  </a:schemeClr>
                </a:solidFill>
                <a:latin typeface="王漢宗新潮體一波浪" pitchFamily="18" charset="-120"/>
                <a:ea typeface="王漢宗新潮體一波浪" pitchFamily="18" charset="-120"/>
              </a:rPr>
              <a:t>END</a:t>
            </a:r>
            <a:endParaRPr lang="zh-TW" altLang="en-US" sz="13800" dirty="0">
              <a:solidFill>
                <a:schemeClr val="accent6">
                  <a:lumMod val="50000"/>
                </a:schemeClr>
              </a:solidFill>
              <a:latin typeface="王漢宗新潮體一波浪" pitchFamily="18" charset="-120"/>
              <a:ea typeface="王漢宗新潮體一波浪" pitchFamily="18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副標題 5"/>
          <p:cNvSpPr>
            <a:spLocks noGrp="1"/>
          </p:cNvSpPr>
          <p:nvPr>
            <p:ph type="subTitle" idx="1"/>
          </p:nvPr>
        </p:nvSpPr>
        <p:spPr>
          <a:xfrm>
            <a:off x="2428860" y="142852"/>
            <a:ext cx="4214842" cy="642942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 smtClean="0">
                <a:solidFill>
                  <a:schemeClr val="tx1"/>
                </a:solidFill>
                <a:latin typeface="Adobe 楷体 Std R" pitchFamily="18" charset="-128"/>
                <a:ea typeface="Adobe 楷体 Std R" pitchFamily="18" charset="-128"/>
              </a:rPr>
              <a:t>社課執行對照表</a:t>
            </a:r>
            <a:endParaRPr lang="zh-TW" altLang="en-US" sz="4400" dirty="0">
              <a:solidFill>
                <a:schemeClr val="tx1"/>
              </a:solidFill>
              <a:latin typeface="Adobe 楷体 Std R" pitchFamily="18" charset="-128"/>
              <a:ea typeface="Adobe 楷体 Std R" pitchFamily="18" charset="-128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428596" y="857232"/>
          <a:ext cx="8358246" cy="565512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{5940675A-B579-460E-94D1-54222C63F5DA}</a:tableStyleId>
              </a:tblPr>
              <a:tblGrid>
                <a:gridCol w="4179123"/>
                <a:gridCol w="4179123"/>
              </a:tblGrid>
              <a:tr h="50400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時間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b="1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社課名稱</a:t>
                      </a:r>
                      <a:endParaRPr lang="zh-TW" altLang="en-US" sz="2400" b="1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50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09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25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歡迎加入ㄞˇ ㄔㄤˊ ㄕㄜˋ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02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就決定是你了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09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秘笈寶典快收藏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16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唱遊世界你和我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失去</a:t>
                      </a:r>
                      <a:r>
                        <a:rPr lang="en-US" altLang="zh-TW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SONG</a:t>
                      </a:r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就像失去麥克風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30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latin typeface="標楷體" pitchFamily="65" charset="-120"/>
                          <a:ea typeface="標楷體" pitchFamily="65" charset="-120"/>
                        </a:rPr>
                        <a:t>期中考前一週</a:t>
                      </a:r>
                      <a:endParaRPr lang="en-US" altLang="zh-TW" sz="1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06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800" b="0" dirty="0">
                          <a:latin typeface="標楷體" pitchFamily="65" charset="-120"/>
                          <a:ea typeface="標楷體" pitchFamily="65" charset="-120"/>
                        </a:rPr>
                        <a:t>期中考週</a:t>
                      </a:r>
                      <a:endParaRPr lang="en-US" altLang="zh-TW" sz="18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ECEC"/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13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伴唱</a:t>
                      </a:r>
                      <a:r>
                        <a:rPr lang="en-US" altLang="zh-TW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Online</a:t>
                      </a:r>
                      <a:r>
                        <a:rPr lang="en-US" altLang="zh-TW" sz="2000" b="0" baseline="0" dirty="0" smtClean="0">
                          <a:latin typeface="標楷體" pitchFamily="65" charset="-120"/>
                          <a:ea typeface="標楷體" pitchFamily="65" charset="-120"/>
                        </a:rPr>
                        <a:t> Game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20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勇敢拿起麥克風</a:t>
                      </a:r>
                      <a:endParaRPr lang="zh-TW" altLang="en-US" sz="2000" b="0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27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有功夫 無懦夫 人人有功練</a:t>
                      </a:r>
                      <a:endParaRPr lang="en-US" altLang="zh-TW" sz="2000" b="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04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要驗哦</a:t>
                      </a:r>
                      <a:endParaRPr lang="en-US" altLang="zh-TW" sz="2000" b="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11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000" b="0" dirty="0" smtClean="0">
                          <a:latin typeface="標楷體" pitchFamily="65" charset="-120"/>
                          <a:ea typeface="標楷體" pitchFamily="65" charset="-120"/>
                        </a:rPr>
                        <a:t>期末社員大會</a:t>
                      </a:r>
                      <a:endParaRPr lang="en-US" altLang="zh-TW" sz="2000" b="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90000"/>
                      </a:schemeClr>
                    </a:solidFill>
                  </a:tcPr>
                </a:tc>
              </a:tr>
              <a:tr h="39600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000" dirty="0" smtClean="0">
                          <a:latin typeface="標楷體" pitchFamily="65" charset="-120"/>
                          <a:ea typeface="標楷體" pitchFamily="65" charset="-120"/>
                        </a:rPr>
                        <a:t>12</a:t>
                      </a:r>
                      <a:r>
                        <a:rPr lang="zh-TW" altLang="en-US" sz="2000" dirty="0" smtClean="0">
                          <a:latin typeface="標楷體" pitchFamily="65" charset="-120"/>
                          <a:ea typeface="標楷體" pitchFamily="65" charset="-120"/>
                        </a:rPr>
                        <a:t>月</a:t>
                      </a:r>
                      <a:r>
                        <a:rPr lang="en-US" altLang="zh-TW" sz="2000" smtClean="0">
                          <a:latin typeface="標楷體" pitchFamily="65" charset="-120"/>
                          <a:ea typeface="標楷體" pitchFamily="65" charset="-120"/>
                        </a:rPr>
                        <a:t>18</a:t>
                      </a:r>
                      <a:r>
                        <a:rPr lang="zh-TW" altLang="en-US" sz="2000" smtClean="0">
                          <a:latin typeface="標楷體" pitchFamily="65" charset="-120"/>
                          <a:ea typeface="標楷體" pitchFamily="65" charset="-120"/>
                        </a:rPr>
                        <a:t>日</a:t>
                      </a:r>
                      <a:endParaRPr lang="zh-TW" altLang="en-US" sz="2000" b="1" dirty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zh-TW" altLang="en-US" sz="2000" kern="12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草地音樂會</a:t>
                      </a:r>
                      <a:endParaRPr lang="en-US" altLang="zh-TW" sz="2400" b="0" dirty="0" smtClean="0"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9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571472" y="200024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</a:t>
            </a:r>
            <a:r>
              <a:rPr kumimoji="0" lang="zh-TW" altLang="en-US" sz="48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科技</a:t>
            </a:r>
            <a:r>
              <a:rPr kumimoji="0" lang="zh-TW" altLang="en-US" sz="44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大學　愛唱社</a:t>
            </a:r>
            <a:endParaRPr kumimoji="0" lang="zh-TW" altLang="en-US" sz="44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-32" y="338382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480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4800" smtClean="0">
                <a:latin typeface="標楷體" pitchFamily="65" charset="-120"/>
                <a:ea typeface="標楷體" pitchFamily="65" charset="-120"/>
              </a:rPr>
              <a:t>第一學期 </a:t>
            </a:r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公開徵信</a:t>
            </a:r>
            <a:endParaRPr lang="zh-TW" altLang="en-US" sz="4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第二學期  學期結算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57158" y="1710548"/>
          <a:ext cx="8501122" cy="4706462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1143008"/>
                <a:gridCol w="5500726"/>
                <a:gridCol w="1857388"/>
              </a:tblGrid>
              <a:tr h="9465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57677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107-1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DFKai-SB"/>
                          <a:ea typeface="DFKai-SB"/>
                          <a:cs typeface="Calibri"/>
                        </a:rPr>
                        <a:t>15,487</a:t>
                      </a:r>
                      <a:endParaRPr lang="zh-TW" sz="20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6945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DFKai-SB"/>
                          <a:ea typeface="DFKai-SB"/>
                          <a:cs typeface="Calibri"/>
                        </a:rPr>
                        <a:t>23,000</a:t>
                      </a:r>
                      <a:endParaRPr lang="zh-TW" sz="20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697211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TRIPLE S you sing us 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綻放</a:t>
                      </a:r>
                      <a:r>
                        <a:rPr lang="zh-CN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異彩</a:t>
                      </a:r>
                      <a:r>
                        <a:rPr lang="zh-TW" altLang="en-US" sz="2000" kern="100" baseline="0" dirty="0" smtClean="0">
                          <a:latin typeface="Times New Roman"/>
                          <a:ea typeface="PMingLiU"/>
                          <a:cs typeface="Times New Roman"/>
                        </a:rPr>
                        <a:t>  </a:t>
                      </a:r>
                      <a:r>
                        <a:rPr lang="zh-CN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成果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發表會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engXian"/>
                          <a:cs typeface="Calibri"/>
                        </a:rPr>
                        <a:t>17,000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1438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108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年暑假服務營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隊【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魔法</a:t>
                      </a:r>
                      <a:r>
                        <a:rPr lang="en-US" sz="2000" kern="100" dirty="0">
                          <a:latin typeface="Times New Roman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sz="2000" kern="100" dirty="0">
                          <a:latin typeface="Times New Roman"/>
                          <a:ea typeface="DFKai-SB"/>
                          <a:cs typeface="Times New Roman"/>
                        </a:rPr>
                        <a:t>球寓言家】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42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200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71438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存簿利息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38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97</a:t>
                      </a:r>
                      <a:r>
                        <a:rPr kumimoji="0" lang="en-US" sz="32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32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725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142852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762640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107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學年度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第二學期  學期結算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85720" y="1285860"/>
          <a:ext cx="8572559" cy="5148001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1143008"/>
                <a:gridCol w="5572163"/>
                <a:gridCol w="1857388"/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0815">
                <a:tc rowSpan="10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Times New Roman"/>
                        </a:rPr>
                        <a:t>TRIPLE S you sing us 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綻放</a:t>
                      </a:r>
                      <a:r>
                        <a:rPr lang="zh-CN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異彩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  </a:t>
                      </a:r>
                      <a:r>
                        <a:rPr lang="zh-CN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成果</a:t>
                      </a:r>
                      <a:r>
                        <a:rPr lang="zh-CN" sz="2000" kern="100" dirty="0">
                          <a:latin typeface="Times New Roman"/>
                          <a:ea typeface="DFKai-SB"/>
                          <a:cs typeface="Times New Roman"/>
                        </a:rPr>
                        <a:t>發表會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17,441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789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108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年暑假服務營隊</a:t>
                      </a:r>
                      <a:r>
                        <a:rPr lang="en-US" alt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【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魔法</a:t>
                      </a:r>
                      <a:r>
                        <a:rPr 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Sing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球寓言家</a:t>
                      </a:r>
                      <a:r>
                        <a:rPr lang="en-US" altLang="zh-TW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】</a:t>
                      </a:r>
                      <a:endParaRPr lang="zh-TW" altLang="en-US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44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999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美宣支出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latin typeface="DFKai-SB"/>
                          <a:ea typeface="SimSun"/>
                          <a:cs typeface="Times New Roman"/>
                        </a:rPr>
                        <a:t>1</a:t>
                      </a:r>
                      <a:r>
                        <a:rPr lang="en-US" sz="2000" kern="10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>
                          <a:latin typeface="DFKai-SB"/>
                          <a:ea typeface="SimSun"/>
                          <a:cs typeface="Times New Roman"/>
                        </a:rPr>
                        <a:t>092</a:t>
                      </a:r>
                      <a:endParaRPr lang="zh-TW" sz="2000" kern="10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文書支出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1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092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材料費支出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SimSun"/>
                          <a:cs typeface="Times New Roman"/>
                        </a:rPr>
                        <a:t>3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450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其他支出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3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229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預備金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講師費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DFKai-SB"/>
                          <a:ea typeface="SimSun"/>
                          <a:cs typeface="Times New Roman"/>
                        </a:rPr>
                        <a:t>5</a:t>
                      </a:r>
                      <a:r>
                        <a:rPr lang="en-US" sz="2000" kern="100" dirty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sz="2000" kern="100" dirty="0">
                          <a:latin typeface="DFKai-SB"/>
                          <a:ea typeface="SimSun"/>
                          <a:cs typeface="Times New Roman"/>
                        </a:rPr>
                        <a:t>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收入合計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solidFill>
                            <a:schemeClr val="tx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97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725</a:t>
                      </a:r>
                      <a:endParaRPr lang="zh-TW" altLang="en-US" sz="2000" kern="100" dirty="0" smtClean="0">
                        <a:solidFill>
                          <a:schemeClr val="tx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</a:rPr>
                        <a:t>支出合計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76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794</a:t>
                      </a:r>
                      <a:endParaRPr lang="zh-TW" altLang="en-US" sz="20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</a:tr>
              <a:tr h="493994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32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支出收入相抵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20</a:t>
                      </a:r>
                      <a:r>
                        <a:rPr 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,</a:t>
                      </a:r>
                      <a:r>
                        <a:rPr lang="en-US" altLang="zh-TW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931</a:t>
                      </a:r>
                      <a:endParaRPr lang="zh-TW" sz="32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214290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976954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度 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第一學期  學期預算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357158" y="1500174"/>
          <a:ext cx="8501122" cy="5221137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755655"/>
                <a:gridCol w="2816245"/>
                <a:gridCol w="1714512"/>
                <a:gridCol w="3214710"/>
              </a:tblGrid>
              <a:tr h="64688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414681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收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入</a:t>
                      </a: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107-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</a:t>
                      </a:r>
                      <a:r>
                        <a:rPr lang="zh-TW" sz="2000" kern="100" dirty="0" smtClean="0">
                          <a:latin typeface="Times New Roman"/>
                          <a:ea typeface="DFKai-SB"/>
                          <a:cs typeface="Calibri"/>
                        </a:rPr>
                        <a:t>移轉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20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931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Times New Roman"/>
                          <a:ea typeface="DFKai-SB"/>
                          <a:cs typeface="Calibri"/>
                        </a:rPr>
                        <a:t>社費收入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48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600(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)×80(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)=48000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500066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兩社聯合迎新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1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2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擬活動報名費</a:t>
                      </a: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300(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 ×40(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)=12000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</a:tr>
              <a:tr h="428628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10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9</a:t>
                      </a:r>
                      <a:r>
                        <a:rPr lang="zh-TW" altLang="en-US" sz="2000" kern="100" dirty="0" smtClean="0">
                          <a:latin typeface="DFKai-SB"/>
                          <a:ea typeface="DFKai-SB"/>
                          <a:cs typeface="Times New Roman"/>
                        </a:rPr>
                        <a:t>級</a:t>
                      </a:r>
                      <a:r>
                        <a:rPr lang="zh-TW" altLang="en-US" sz="2000" kern="100" dirty="0" smtClean="0">
                          <a:latin typeface="Times New Roman"/>
                          <a:ea typeface="DFKai-SB"/>
                          <a:cs typeface="Times New Roman"/>
                        </a:rPr>
                        <a:t>幹部訓練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31</a:t>
                      </a:r>
                      <a:r>
                        <a:rPr lang="en-US" sz="2000" kern="100" dirty="0" smtClean="0">
                          <a:latin typeface="DFKai-SB"/>
                          <a:ea typeface="DengXian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engXian"/>
                          <a:cs typeface="Calibri"/>
                        </a:rPr>
                        <a:t>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擬學輔經費輔助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10000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endParaRPr lang="en-US" altLang="zh-TW" sz="1800" kern="100" dirty="0" smtClean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擬活動報名費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600(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元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)×35(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人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)=21000</a:t>
                      </a:r>
                      <a:endParaRPr lang="zh-TW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悅光季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VII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歌唱比賽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24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擬學輔經費補助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15,000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 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擬活動報名費</a:t>
                      </a:r>
                    </a:p>
                    <a:p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150(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)x60(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人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)=9,000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草地音樂會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1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擬學生會補助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8628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109</a:t>
                      </a:r>
                      <a:r>
                        <a:rPr lang="zh-TW" altLang="en-US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年寒假社會服務營隊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Times New Roman"/>
                          <a:ea typeface="PMingLiU"/>
                          <a:cs typeface="Times New Roman"/>
                        </a:rPr>
                        <a:t>21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擬學輔經費補助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20,000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 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擬學生會補助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4227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3200" kern="1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</a:rPr>
                        <a:t>收入合計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TW" sz="32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157</a:t>
                      </a:r>
                      <a:r>
                        <a:rPr kumimoji="0" lang="en-US" sz="32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,</a:t>
                      </a:r>
                      <a:r>
                        <a:rPr kumimoji="0" lang="en-US" altLang="zh-TW" sz="3200" kern="1200" dirty="0" smtClean="0">
                          <a:solidFill>
                            <a:schemeClr val="bg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931</a:t>
                      </a: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3200" kern="100" dirty="0" smtClean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accent6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愛唱社Logo_190108_0001.jpg"/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357554" y="1571612"/>
            <a:ext cx="3071834" cy="3552863"/>
          </a:xfrm>
          <a:prstGeom prst="rect">
            <a:avLst/>
          </a:prstGeom>
          <a:ln>
            <a:noFill/>
          </a:ln>
          <a:effectLst>
            <a:softEdge rad="127000"/>
          </a:effectLst>
        </p:spPr>
      </p:pic>
      <p:sp>
        <p:nvSpPr>
          <p:cNvPr id="5" name="矩形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副標題 5"/>
          <p:cNvSpPr txBox="1">
            <a:spLocks/>
          </p:cNvSpPr>
          <p:nvPr/>
        </p:nvSpPr>
        <p:spPr>
          <a:xfrm>
            <a:off x="642910" y="71414"/>
            <a:ext cx="7958150" cy="785818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"/>
              <a:buNone/>
              <a:tabLst/>
              <a:defRPr/>
            </a:pPr>
            <a:r>
              <a:rPr kumimoji="0" lang="zh-TW" altLang="en-US" sz="400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標楷體" pitchFamily="65" charset="-120"/>
                <a:ea typeface="標楷體" pitchFamily="65" charset="-120"/>
                <a:cs typeface="+mn-cs"/>
              </a:rPr>
              <a:t>台南應用科技大學　愛唱社</a:t>
            </a:r>
            <a:endParaRPr kumimoji="0" lang="zh-TW" altLang="en-US" sz="40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標楷體" pitchFamily="65" charset="-120"/>
              <a:ea typeface="標楷體" pitchFamily="65" charset="-120"/>
              <a:cs typeface="+mn-cs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1071538" y="642918"/>
            <a:ext cx="70567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dirty="0" smtClean="0">
                <a:latin typeface="標楷體" pitchFamily="65" charset="-120"/>
                <a:ea typeface="標楷體" pitchFamily="65" charset="-120"/>
              </a:rPr>
              <a:t>108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學年度一第學期  學期預算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/>
        </p:nvGraphicFramePr>
        <p:xfrm>
          <a:off x="285720" y="1158957"/>
          <a:ext cx="8572559" cy="5484753"/>
        </p:xfrm>
        <a:graphic>
          <a:graphicData uri="http://schemas.openxmlformats.org/drawingml/2006/table">
            <a:tbl>
              <a:tblPr>
                <a:tableStyleId>{00A15C55-8517-42AA-B614-E9B94910E393}</a:tableStyleId>
              </a:tblPr>
              <a:tblGrid>
                <a:gridCol w="741411"/>
                <a:gridCol w="2544737"/>
                <a:gridCol w="1928826"/>
                <a:gridCol w="3357585"/>
              </a:tblGrid>
              <a:tr h="54699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科目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項目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latin typeface="標楷體" pitchFamily="65" charset="-120"/>
                          <a:ea typeface="標楷體" pitchFamily="65" charset="-120"/>
                        </a:rPr>
                        <a:t>金額</a:t>
                      </a:r>
                      <a:endParaRPr lang="zh-TW" sz="2400" kern="100" dirty="0">
                        <a:solidFill>
                          <a:schemeClr val="bg1"/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altLang="en-US" sz="2400" kern="1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備註</a:t>
                      </a:r>
                      <a:endParaRPr lang="zh-TW" sz="240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0815">
                <a:tc row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支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 dirty="0">
                          <a:latin typeface="標楷體" pitchFamily="65" charset="-120"/>
                          <a:ea typeface="標楷體" pitchFamily="65" charset="-120"/>
                        </a:rPr>
                        <a:t>出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兩社聯合迎新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7,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17,540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元；美宣費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3,550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印刷費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1,950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algn="l"/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課程道具費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</a:tr>
              <a:tr h="57890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10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9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級幹部訓練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40</a:t>
                      </a:r>
                      <a:r>
                        <a:rPr lang="en-US" sz="2000" kern="100" dirty="0" smtClean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標楷體" pitchFamily="65" charset="-120"/>
                          <a:ea typeface="標楷體" pitchFamily="65" charset="-120"/>
                          <a:cs typeface="Calibri"/>
                        </a:rPr>
                        <a:t>700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13,000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7,000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元；雜支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活動衣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12,500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662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悅光季</a:t>
                      </a:r>
                      <a:r>
                        <a:rPr lang="en-US" altLang="zh-TW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VII</a:t>
                      </a:r>
                      <a:r>
                        <a:rPr lang="zh-TW" altLang="en-US" sz="1800" kern="100" dirty="0" smtClean="0">
                          <a:latin typeface="標楷體" pitchFamily="65" charset="-120"/>
                          <a:ea typeface="標楷體" pitchFamily="65" charset="-120"/>
                          <a:cs typeface="Times New Roman"/>
                        </a:rPr>
                        <a:t>歌唱比賽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26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440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燈光音響組用費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比賽獎金獎品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2,500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評審費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元；美宣費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6,000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文書費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1,740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雜費支出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草地音樂會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5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000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1,500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文書費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6466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0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4894" marR="14894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109</a:t>
                      </a:r>
                      <a:r>
                        <a:rPr kumimoji="0" lang="zh-CN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年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寒假社會服務營隊</a:t>
                      </a:r>
                      <a:endParaRPr lang="zh-TW" altLang="en-US" sz="1800" kern="100" dirty="0">
                        <a:latin typeface="標楷體" pitchFamily="65" charset="-120"/>
                        <a:ea typeface="標楷體" pitchFamily="65" charset="-120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31</a:t>
                      </a:r>
                      <a:r>
                        <a:rPr lang="en-US" sz="2000" kern="100" dirty="0" smtClean="0">
                          <a:latin typeface="DFKai-SB"/>
                          <a:ea typeface="DFKai-SB"/>
                          <a:cs typeface="Calibri"/>
                        </a:rPr>
                        <a:t>,</a:t>
                      </a:r>
                      <a:r>
                        <a:rPr lang="en-US" altLang="zh-TW" sz="2000" kern="100" dirty="0" smtClean="0">
                          <a:latin typeface="DFKai-SB"/>
                          <a:ea typeface="DFKai-SB"/>
                          <a:cs typeface="Calibri"/>
                        </a:rPr>
                        <a:t>640</a:t>
                      </a:r>
                      <a:endParaRPr lang="zh-TW" sz="2000" kern="100" dirty="0">
                        <a:latin typeface="Times New Roman"/>
                        <a:ea typeface="PMingLiU"/>
                        <a:cs typeface="Times New Roman"/>
                      </a:endParaRP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交通費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11,000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元；保險費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2,440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30,000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元；文書費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4,000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美宣費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元；雜費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1,200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  <a:endParaRPr kumimoji="0" lang="en-US" altLang="zh-TW" sz="1800" kern="1200" dirty="0" smtClean="0">
                        <a:solidFill>
                          <a:schemeClr val="dk1"/>
                        </a:solidFill>
                        <a:latin typeface="標楷體" pitchFamily="65" charset="-120"/>
                        <a:ea typeface="標楷體" pitchFamily="65" charset="-120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活動教材費</a:t>
                      </a:r>
                      <a:r>
                        <a:rPr kumimoji="0" 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5,000</a:t>
                      </a:r>
                      <a:r>
                        <a:rPr kumimoji="0" lang="zh-TW" altLang="en-US" sz="1800" kern="1200" dirty="0" smtClean="0">
                          <a:solidFill>
                            <a:schemeClr val="dk1"/>
                          </a:solidFill>
                          <a:latin typeface="標楷體" pitchFamily="65" charset="-120"/>
                          <a:ea typeface="標楷體" pitchFamily="65" charset="-120"/>
                          <a:cs typeface="+mn-cs"/>
                        </a:rPr>
                        <a:t>元</a:t>
                      </a:r>
                    </a:p>
                  </a:txBody>
                  <a:tcPr marL="17780" marR="177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壁窗">
  <a:themeElements>
    <a:clrScheme name="夏至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9217</TotalTime>
  <Words>1086</Words>
  <Application>Microsoft Office PowerPoint</Application>
  <PresentationFormat>如螢幕大小 (4:3)</PresentationFormat>
  <Paragraphs>257</Paragraphs>
  <Slides>31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31</vt:i4>
      </vt:variant>
    </vt:vector>
  </HeadingPairs>
  <TitlesOfParts>
    <vt:vector size="32" baseType="lpstr">
      <vt:lpstr>壁窗</vt:lpstr>
      <vt:lpstr>投影片 1</vt:lpstr>
      <vt:lpstr>投影片 2</vt:lpstr>
      <vt:lpstr>投影片 3</vt:lpstr>
      <vt:lpstr>投影片 4</vt:lpstr>
      <vt:lpstr>投影片 5</vt:lpstr>
      <vt:lpstr>投影片 6</vt:lpstr>
      <vt:lpstr>投影片 7</vt:lpstr>
      <vt:lpstr>投影片 8</vt:lpstr>
      <vt:lpstr>投影片 9</vt:lpstr>
      <vt:lpstr>投影片 10</vt:lpstr>
      <vt:lpstr>投影片 11</vt:lpstr>
      <vt:lpstr>投影片 12</vt:lpstr>
      <vt:lpstr>陳怡蒨 老師 台南＆高雄地區駐唱歌手 各大婚禮活動主持人及Keyboard手 歌唱及Keyboard教學 《演出經歷》 高雄馬蹄鐵駐唱歌手 台南東興洋行駐唱歌手 宜蘭晶英飯店駐唱歌手 台南香格里拉飯店駐唱歌手 台南未英歌民餐廳駐唱歌手 《比賽經歷》 2005、2006年南方之星民歌競賽團體、個人組冠軍 成功大學第二十五屆、第二十七屆民歌獨唱組、團體組冠軍</vt:lpstr>
      <vt:lpstr>投影片 14</vt:lpstr>
      <vt:lpstr>投影片 15</vt:lpstr>
      <vt:lpstr>投影片 16</vt:lpstr>
      <vt:lpstr>投影片 17</vt:lpstr>
      <vt:lpstr>投影片 18</vt:lpstr>
      <vt:lpstr>投影片 19</vt:lpstr>
      <vt:lpstr>投影片 20</vt:lpstr>
      <vt:lpstr>投影片 21</vt:lpstr>
      <vt:lpstr>投影片 22</vt:lpstr>
      <vt:lpstr>投影片 23</vt:lpstr>
      <vt:lpstr>投影片 24</vt:lpstr>
      <vt:lpstr>投影片 25</vt:lpstr>
      <vt:lpstr>投影片 26</vt:lpstr>
      <vt:lpstr>投影片 27</vt:lpstr>
      <vt:lpstr>投影片 28</vt:lpstr>
      <vt:lpstr>投影片 29</vt:lpstr>
      <vt:lpstr>投影片 30</vt:lpstr>
      <vt:lpstr>投影片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小屁</dc:creator>
  <cp:lastModifiedBy>小屁</cp:lastModifiedBy>
  <cp:revision>195</cp:revision>
  <dcterms:created xsi:type="dcterms:W3CDTF">2019-03-04T09:00:08Z</dcterms:created>
  <dcterms:modified xsi:type="dcterms:W3CDTF">2019-12-04T13:27:47Z</dcterms:modified>
</cp:coreProperties>
</file>