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6" r:id="rId3"/>
    <p:sldId id="270" r:id="rId4"/>
    <p:sldId id="271" r:id="rId5"/>
    <p:sldId id="272" r:id="rId6"/>
    <p:sldId id="282" r:id="rId7"/>
    <p:sldId id="283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CEC"/>
    <a:srgbClr val="C7F0FD"/>
    <a:srgbClr val="A2E7FC"/>
    <a:srgbClr val="E9516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佈景主題樣式 2 - 輔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2" autoAdjust="0"/>
    <p:restoredTop sz="94628" autoAdjust="0"/>
  </p:normalViewPr>
  <p:slideViewPr>
    <p:cSldViewPr>
      <p:cViewPr varScale="1">
        <p:scale>
          <a:sx n="79" d="100"/>
          <a:sy n="79" d="100"/>
        </p:scale>
        <p:origin x="-147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814215C-B880-43AE-996E-F1B1F0185B8A}" type="datetimeFigureOut">
              <a:rPr lang="zh-TW" altLang="en-US" smtClean="0"/>
              <a:pPr/>
              <a:t>2019/3/6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215C-B880-43AE-996E-F1B1F0185B8A}" type="datetimeFigureOut">
              <a:rPr lang="zh-TW" altLang="en-US" smtClean="0"/>
              <a:pPr/>
              <a:t>2019/3/6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215C-B880-43AE-996E-F1B1F0185B8A}" type="datetimeFigureOut">
              <a:rPr lang="zh-TW" altLang="en-US" smtClean="0"/>
              <a:pPr/>
              <a:t>2019/3/6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814215C-B880-43AE-996E-F1B1F0185B8A}" type="datetimeFigureOut">
              <a:rPr lang="zh-TW" altLang="en-US" smtClean="0"/>
              <a:pPr/>
              <a:t>2019/3/6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814215C-B880-43AE-996E-F1B1F0185B8A}" type="datetimeFigureOut">
              <a:rPr lang="zh-TW" altLang="en-US" smtClean="0"/>
              <a:pPr/>
              <a:t>2019/3/6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215C-B880-43AE-996E-F1B1F0185B8A}" type="datetimeFigureOut">
              <a:rPr lang="zh-TW" altLang="en-US" smtClean="0"/>
              <a:pPr/>
              <a:t>2019/3/6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215C-B880-43AE-996E-F1B1F0185B8A}" type="datetimeFigureOut">
              <a:rPr lang="zh-TW" altLang="en-US" smtClean="0"/>
              <a:pPr/>
              <a:t>2019/3/6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814215C-B880-43AE-996E-F1B1F0185B8A}" type="datetimeFigureOut">
              <a:rPr lang="zh-TW" altLang="en-US" smtClean="0"/>
              <a:pPr/>
              <a:t>2019/3/6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215C-B880-43AE-996E-F1B1F0185B8A}" type="datetimeFigureOut">
              <a:rPr lang="zh-TW" altLang="en-US" smtClean="0"/>
              <a:pPr/>
              <a:t>2019/3/6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814215C-B880-43AE-996E-F1B1F0185B8A}" type="datetimeFigureOut">
              <a:rPr lang="zh-TW" altLang="en-US" smtClean="0"/>
              <a:pPr/>
              <a:t>2019/3/6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814215C-B880-43AE-996E-F1B1F0185B8A}" type="datetimeFigureOut">
              <a:rPr lang="zh-TW" altLang="en-US" smtClean="0"/>
              <a:pPr/>
              <a:t>2019/3/6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814215C-B880-43AE-996E-F1B1F0185B8A}" type="datetimeFigureOut">
              <a:rPr lang="zh-TW" altLang="en-US" smtClean="0"/>
              <a:pPr/>
              <a:t>2019/3/6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857224" y="3429000"/>
            <a:ext cx="7560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8800" dirty="0" smtClean="0">
                <a:latin typeface="標楷體" pitchFamily="65" charset="-120"/>
                <a:ea typeface="標楷體" pitchFamily="65" charset="-120"/>
              </a:rPr>
              <a:t>期初社員</a:t>
            </a:r>
            <a:r>
              <a:rPr lang="zh-TW" altLang="en-US" sz="8800" dirty="0">
                <a:latin typeface="標楷體" pitchFamily="65" charset="-120"/>
                <a:ea typeface="標楷體" pitchFamily="65" charset="-120"/>
              </a:rPr>
              <a:t>大會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6715140" y="5786454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社    長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王筱瑄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副 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社 長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邱絜琳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642910" y="642918"/>
            <a:ext cx="7958150" cy="785818"/>
          </a:xfrm>
        </p:spPr>
        <p:txBody>
          <a:bodyPr>
            <a:noAutofit/>
          </a:bodyPr>
          <a:lstStyle/>
          <a:p>
            <a:pPr algn="ctr"/>
            <a:r>
              <a:rPr lang="zh-TW" alt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台南應用科技大學　愛唱社</a:t>
            </a:r>
            <a:endParaRPr lang="zh-TW" altLang="en-US" sz="4800" dirty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142976" y="2214554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latin typeface="標楷體" pitchFamily="65" charset="-120"/>
                <a:ea typeface="標楷體" pitchFamily="65" charset="-120"/>
              </a:rPr>
              <a:t>107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學年度 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第二學期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0" y="2000240"/>
            <a:ext cx="914400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zh-TW" altLang="en-US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台南應用</a:t>
            </a:r>
            <a:r>
              <a:rPr kumimoji="0" lang="zh-TW" altLang="en-US" sz="5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科技</a:t>
            </a:r>
            <a:r>
              <a:rPr kumimoji="0" lang="zh-TW" altLang="en-US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大學　愛唱社</a:t>
            </a:r>
            <a:endParaRPr kumimoji="0" lang="zh-TW" altLang="en-US" sz="48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-32" y="338382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>
                <a:latin typeface="標楷體" pitchFamily="65" charset="-120"/>
                <a:ea typeface="標楷體" pitchFamily="65" charset="-120"/>
              </a:rPr>
              <a:t>107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學年度 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第一學期 辦理活動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71438" y="357166"/>
            <a:ext cx="9001156" cy="714380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王漢宗新潮體一波浪" pitchFamily="18" charset="-120"/>
                <a:ea typeface="王漢宗新潮體一波浪" pitchFamily="18" charset="-120"/>
              </a:rPr>
              <a:t>悅光季</a:t>
            </a:r>
            <a:r>
              <a:rPr lang="en-US" altLang="zh-TW" sz="4400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王漢宗新潮體一波浪" pitchFamily="18" charset="-120"/>
                <a:ea typeface="王漢宗新潮體一波浪" pitchFamily="18" charset="-120"/>
              </a:rPr>
              <a:t>VI</a:t>
            </a:r>
            <a:r>
              <a:rPr lang="zh-TW" altLang="en-US" sz="4400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王漢宗新潮體一波浪" pitchFamily="18" charset="-120"/>
                <a:ea typeface="王漢宗新潮體一波浪" pitchFamily="18" charset="-120"/>
              </a:rPr>
              <a:t>之歡喜俱樂部 歌唱比賽</a:t>
            </a:r>
            <a:endParaRPr lang="zh-TW" altLang="en-US" sz="4400" dirty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王漢宗新潮體一波浪" pitchFamily="18" charset="-120"/>
              <a:ea typeface="王漢宗新潮體一波浪" pitchFamily="18" charset="-120"/>
            </a:endParaRPr>
          </a:p>
        </p:txBody>
      </p:sp>
      <p:pic>
        <p:nvPicPr>
          <p:cNvPr id="7" name="圖片 6" descr="664DF423-100C-490C-B253-1B9D4DEE15EC.jpg"/>
          <p:cNvPicPr>
            <a:picLocks noChangeAspect="1"/>
          </p:cNvPicPr>
          <p:nvPr/>
        </p:nvPicPr>
        <p:blipFill>
          <a:blip r:embed="rId3"/>
          <a:srcRect t="20690" b="21121"/>
          <a:stretch>
            <a:fillRect/>
          </a:stretch>
        </p:blipFill>
        <p:spPr>
          <a:xfrm>
            <a:off x="928662" y="1142984"/>
            <a:ext cx="7500990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71438" y="428604"/>
            <a:ext cx="9001156" cy="71438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altLang="zh-TW" sz="3600" b="1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王漢宗新潮體一波浪" pitchFamily="18" charset="-120"/>
                <a:ea typeface="王漢宗新潮體一波浪" pitchFamily="18" charset="-120"/>
              </a:rPr>
              <a:t>【</a:t>
            </a:r>
            <a:r>
              <a:rPr lang="zh-TW" altLang="en-US" sz="3600" b="1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王漢宗新潮體一波浪" pitchFamily="18" charset="-120"/>
                <a:ea typeface="王漢宗新潮體一波浪" pitchFamily="18" charset="-120"/>
              </a:rPr>
              <a:t>與誰同行</a:t>
            </a:r>
            <a:r>
              <a:rPr lang="zh-TW" altLang="en-US" sz="36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王漢宗新潮體一波浪" pitchFamily="18" charset="-120"/>
                <a:ea typeface="王漢宗新潮體一波浪" pitchFamily="18" charset="-120"/>
              </a:rPr>
              <a:t>：音</a:t>
            </a:r>
            <a:r>
              <a:rPr lang="zh-TW" altLang="en-US" sz="3600" b="1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王漢宗新潮體一波浪" pitchFamily="18" charset="-120"/>
                <a:ea typeface="王漢宗新潮體一波浪" pitchFamily="18" charset="-120"/>
              </a:rPr>
              <a:t>陽師的最終審判</a:t>
            </a:r>
            <a:r>
              <a:rPr lang="en-US" altLang="zh-TW" sz="3600" b="1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王漢宗新潮體一波浪" pitchFamily="18" charset="-120"/>
                <a:ea typeface="王漢宗新潮體一波浪" pitchFamily="18" charset="-120"/>
              </a:rPr>
              <a:t>】</a:t>
            </a:r>
            <a:r>
              <a:rPr lang="zh-TW" altLang="en-US" sz="3600" b="1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王漢宗新潮體一波浪" pitchFamily="18" charset="-120"/>
                <a:ea typeface="王漢宗新潮體一波浪" pitchFamily="18" charset="-120"/>
              </a:rPr>
              <a:t>幹部訓練</a:t>
            </a:r>
            <a:endParaRPr lang="en-US" altLang="zh-TW" sz="3600" b="1" dirty="0" smtClean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王漢宗新潮體一波浪" pitchFamily="18" charset="-120"/>
              <a:ea typeface="王漢宗新潮體一波浪" pitchFamily="18" charset="-120"/>
            </a:endParaRPr>
          </a:p>
        </p:txBody>
      </p:sp>
      <p:pic>
        <p:nvPicPr>
          <p:cNvPr id="8" name="圖片 7" descr="晚會背板與我們_190305_00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214422"/>
            <a:ext cx="7858180" cy="53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71438" y="285728"/>
            <a:ext cx="9001156" cy="71438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zh-TW" altLang="en-US" sz="4400" b="1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王漢宗新潮體一波浪" pitchFamily="18" charset="-120"/>
                <a:ea typeface="王漢宗新潮體一波浪" pitchFamily="18" charset="-120"/>
              </a:rPr>
              <a:t>聖誕冒</a:t>
            </a:r>
            <a:r>
              <a:rPr lang="en-US" altLang="zh-TW" sz="4400" b="1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王漢宗新潮體一波浪" pitchFamily="18" charset="-120"/>
                <a:ea typeface="王漢宗新潮體一波浪" pitchFamily="18" charset="-120"/>
              </a:rPr>
              <a:t>Sing</a:t>
            </a:r>
            <a:r>
              <a:rPr lang="zh-TW" altLang="en-US" sz="4400" b="1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王漢宗新潮體一波浪" pitchFamily="18" charset="-120"/>
                <a:ea typeface="王漢宗新潮體一波浪" pitchFamily="18" charset="-120"/>
              </a:rPr>
              <a:t>家 草地音樂會</a:t>
            </a:r>
            <a:endParaRPr lang="en-US" altLang="zh-TW" sz="4400" b="1" dirty="0" smtClean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王漢宗新潮體一波浪" pitchFamily="18" charset="-120"/>
              <a:ea typeface="王漢宗新潮體一波浪" pitchFamily="18" charset="-120"/>
            </a:endParaRPr>
          </a:p>
        </p:txBody>
      </p:sp>
      <p:pic>
        <p:nvPicPr>
          <p:cNvPr id="8" name="圖片 7" descr="草地音樂會-活動中2_190305_01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096682"/>
            <a:ext cx="8001024" cy="5332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71406" y="357166"/>
            <a:ext cx="9001156" cy="7143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algn="ctr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en-US" altLang="zh-TW" sz="4000" b="1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王漢宗新潮體一波浪" pitchFamily="18" charset="-120"/>
                <a:ea typeface="王漢宗新潮體一波浪" pitchFamily="18" charset="-120"/>
              </a:rPr>
              <a:t>108</a:t>
            </a:r>
            <a:r>
              <a:rPr lang="zh-TW" altLang="en-US" sz="4000" b="1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王漢宗新潮體一波浪" pitchFamily="18" charset="-120"/>
                <a:ea typeface="王漢宗新潮體一波浪" pitchFamily="18" charset="-120"/>
              </a:rPr>
              <a:t>年寒假服務營隊</a:t>
            </a:r>
            <a:r>
              <a:rPr lang="en-US" altLang="zh-TW" sz="4000" b="1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王漢宗新潮體一波浪" pitchFamily="18" charset="-120"/>
                <a:ea typeface="王漢宗新潮體一波浪" pitchFamily="18" charset="-120"/>
              </a:rPr>
              <a:t>【</a:t>
            </a:r>
            <a:r>
              <a:rPr lang="zh-TW" altLang="en-US" sz="4000" b="1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王漢宗新潮體一波浪" pitchFamily="18" charset="-120"/>
                <a:ea typeface="王漢宗新潮體一波浪" pitchFamily="18" charset="-120"/>
              </a:rPr>
              <a:t>叢林</a:t>
            </a:r>
            <a:r>
              <a:rPr lang="en-US" altLang="zh-TW" sz="4000" b="1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王漢宗新潮體一波浪" pitchFamily="18" charset="-120"/>
                <a:ea typeface="王漢宗新潮體一波浪" pitchFamily="18" charset="-120"/>
              </a:rPr>
              <a:t>Sing</a:t>
            </a:r>
            <a:r>
              <a:rPr lang="zh-TW" altLang="en-US" sz="4000" b="1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王漢宗新潮體一波浪" pitchFamily="18" charset="-120"/>
                <a:ea typeface="王漢宗新潮體一波浪" pitchFamily="18" charset="-120"/>
              </a:rPr>
              <a:t>冒險</a:t>
            </a:r>
            <a:r>
              <a:rPr lang="en-US" altLang="zh-TW" sz="4000" b="1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王漢宗新潮體一波浪" pitchFamily="18" charset="-120"/>
                <a:ea typeface="王漢宗新潮體一波浪" pitchFamily="18" charset="-120"/>
              </a:rPr>
              <a:t>】</a:t>
            </a:r>
          </a:p>
        </p:txBody>
      </p:sp>
      <p:pic>
        <p:nvPicPr>
          <p:cNvPr id="8" name="圖片 7" descr="第五天_190305_0096.jpg"/>
          <p:cNvPicPr>
            <a:picLocks noChangeAspect="1"/>
          </p:cNvPicPr>
          <p:nvPr/>
        </p:nvPicPr>
        <p:blipFill>
          <a:blip r:embed="rId3"/>
          <a:srcRect l="2679" t="5348" r="2679" b="10256"/>
          <a:stretch>
            <a:fillRect/>
          </a:stretch>
        </p:blipFill>
        <p:spPr>
          <a:xfrm>
            <a:off x="571472" y="1285859"/>
            <a:ext cx="8075896" cy="50907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1471634" y="2071678"/>
            <a:ext cx="6172200" cy="2643206"/>
          </a:xfrm>
        </p:spPr>
        <p:txBody>
          <a:bodyPr>
            <a:noAutofit/>
          </a:bodyPr>
          <a:lstStyle/>
          <a:p>
            <a:pPr algn="ctr"/>
            <a:r>
              <a:rPr lang="en-US" altLang="zh-TW" sz="1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王漢宗新潮體一波浪" pitchFamily="18" charset="-120"/>
                <a:ea typeface="王漢宗新潮體一波浪" pitchFamily="18" charset="-120"/>
              </a:rPr>
              <a:t>Q</a:t>
            </a:r>
            <a:r>
              <a:rPr lang="zh-TW" altLang="en-US" sz="1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王漢宗新潮體一波浪" pitchFamily="18" charset="-120"/>
                <a:ea typeface="王漢宗新潮體一波浪" pitchFamily="18" charset="-120"/>
              </a:rPr>
              <a:t>＆</a:t>
            </a:r>
            <a:r>
              <a:rPr lang="en-US" altLang="zh-TW" sz="1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王漢宗新潮體一波浪" pitchFamily="18" charset="-120"/>
                <a:ea typeface="王漢宗新潮體一波浪" pitchFamily="18" charset="-120"/>
              </a:rPr>
              <a:t>A</a:t>
            </a:r>
            <a:endParaRPr lang="zh-TW" altLang="en-US" sz="13800" dirty="0">
              <a:solidFill>
                <a:schemeClr val="tx1">
                  <a:lumMod val="95000"/>
                  <a:lumOff val="5000"/>
                </a:schemeClr>
              </a:solidFill>
              <a:latin typeface="王漢宗新潮體一波浪" pitchFamily="18" charset="-120"/>
              <a:ea typeface="王漢宗新潮體一波浪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1571604" y="2071678"/>
            <a:ext cx="6172200" cy="2643206"/>
          </a:xfrm>
        </p:spPr>
        <p:txBody>
          <a:bodyPr>
            <a:noAutofit/>
          </a:bodyPr>
          <a:lstStyle/>
          <a:p>
            <a:pPr algn="ctr"/>
            <a:r>
              <a:rPr lang="en-US" altLang="zh-TW" sz="13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王漢宗新潮體一波浪" pitchFamily="18" charset="-120"/>
                <a:ea typeface="王漢宗新潮體一波浪" pitchFamily="18" charset="-120"/>
              </a:rPr>
              <a:t>END</a:t>
            </a:r>
            <a:endParaRPr lang="zh-TW" altLang="en-US" sz="13800" dirty="0">
              <a:solidFill>
                <a:schemeClr val="tx1">
                  <a:lumMod val="95000"/>
                  <a:lumOff val="5000"/>
                </a:schemeClr>
              </a:solidFill>
              <a:latin typeface="王漢宗新潮體一波浪" pitchFamily="18" charset="-120"/>
              <a:ea typeface="王漢宗新潮體一波浪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3357554" y="1285860"/>
            <a:ext cx="2500330" cy="714380"/>
          </a:xfrm>
        </p:spPr>
        <p:txBody>
          <a:bodyPr>
            <a:normAutofit/>
          </a:bodyPr>
          <a:lstStyle/>
          <a:p>
            <a:r>
              <a:rPr lang="en-US" altLang="zh-TW" sz="3600" b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3600" b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社團規章</a:t>
            </a:r>
            <a:r>
              <a:rPr lang="en-US" altLang="zh-TW" sz="3600" b="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》</a:t>
            </a:r>
            <a:endParaRPr lang="zh-TW" altLang="en-US" sz="3600" b="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642910" y="500042"/>
            <a:ext cx="795815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台南應用科技大學　愛唱社</a:t>
            </a: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28596" y="2143116"/>
            <a:ext cx="84296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  <a:buFont typeface="Arial" pitchFamily="34" charset="0"/>
              <a:buChar char="•"/>
            </a:pP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社費每學期均為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500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元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500"/>
              </a:lnSpc>
              <a:buFont typeface="Arial" pitchFamily="34" charset="0"/>
              <a:buChar char="•"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 拿到社員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衣後，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請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於每次社課穿著社員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衣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500"/>
              </a:lnSpc>
              <a:buFont typeface="Arial" pitchFamily="34" charset="0"/>
              <a:buChar char="•"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 社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費請於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3/27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前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繳交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完畢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500"/>
              </a:lnSpc>
              <a:buFont typeface="Arial" pitchFamily="34" charset="0"/>
              <a:buChar char="•"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 社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課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15:30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前未到者視為曠課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(2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堂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lnSpc>
                <a:spcPts val="4500"/>
              </a:lnSpc>
              <a:buFont typeface="Arial" pitchFamily="34" charset="0"/>
              <a:buChar char="•"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 社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課未到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次</a:t>
            </a:r>
            <a:r>
              <a:rPr lang="en-US" altLang="zh-TW" sz="2800" b="1" dirty="0">
                <a:latin typeface="標楷體" pitchFamily="65" charset="-120"/>
                <a:ea typeface="標楷體" pitchFamily="65" charset="-120"/>
              </a:rPr>
              <a:t>(8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堂社課</a:t>
            </a: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及未繳交社費者，不予學生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500"/>
              </a:lnSpc>
            </a:pPr>
            <a:r>
              <a:rPr lang="en-US" altLang="zh-TW" sz="2800" b="1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活動護照蓋章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500"/>
              </a:lnSpc>
              <a:buFont typeface="Arial" pitchFamily="34" charset="0"/>
              <a:buChar char="•"/>
            </a:pP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 如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要請假或發生特殊情況時，請提前告知組長</a:t>
            </a:r>
            <a:endParaRPr lang="en-US" altLang="zh-TW" sz="28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500"/>
              </a:lnSpc>
              <a:buFont typeface="Arial" pitchFamily="34" charset="0"/>
              <a:buChar char="•"/>
            </a:pPr>
            <a:endParaRPr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2428860" y="71414"/>
            <a:ext cx="4214842" cy="642942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dirty="0" smtClean="0">
                <a:solidFill>
                  <a:schemeClr val="tx1"/>
                </a:solidFill>
                <a:latin typeface="Adobe 楷体 Std R" pitchFamily="18" charset="-128"/>
                <a:ea typeface="Adobe 楷体 Std R" pitchFamily="18" charset="-128"/>
              </a:rPr>
              <a:t>社課執行對照表</a:t>
            </a:r>
            <a:endParaRPr lang="zh-TW" altLang="en-US" sz="4400" dirty="0">
              <a:solidFill>
                <a:schemeClr val="tx1"/>
              </a:solidFill>
              <a:latin typeface="Adobe 楷体 Std R" pitchFamily="18" charset="-128"/>
              <a:ea typeface="Adobe 楷体 Std R" pitchFamily="18" charset="-128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428596" y="733665"/>
          <a:ext cx="8358246" cy="5981483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{5940675A-B579-460E-94D1-54222C63F5DA}</a:tableStyleId>
              </a:tblPr>
              <a:tblGrid>
                <a:gridCol w="4179123"/>
                <a:gridCol w="4179123"/>
              </a:tblGrid>
              <a:tr h="43412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時間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社課名稱</a:t>
                      </a:r>
                      <a:endParaRPr lang="zh-TW" altLang="en-US" sz="2000" b="1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  <a:alpha val="9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03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06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  <a:endParaRPr lang="zh-TW" alt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熱情如火“十全”要有</a:t>
                      </a:r>
                      <a:endParaRPr lang="zh-TW" alt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9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03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13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  <a:endParaRPr lang="zh-TW" alt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愛唱繽“分”樂</a:t>
                      </a:r>
                      <a:endParaRPr lang="zh-TW" alt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03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20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  <a:endParaRPr lang="zh-TW" alt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聯“嘻研”一起玩音樂</a:t>
                      </a:r>
                      <a:endParaRPr lang="zh-TW" alt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9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03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27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  <a:endParaRPr lang="zh-TW" alt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師聲人面來站台</a:t>
                      </a:r>
                      <a:endParaRPr lang="zh-TW" alt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04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03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  <a:endParaRPr lang="zh-TW" alt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“十美”佳音，有你有我</a:t>
                      </a:r>
                      <a:endParaRPr lang="zh-TW" alt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9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04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10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  <a:endParaRPr lang="zh-TW" altLang="en-US" sz="2000" b="1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標楷體" pitchFamily="65" charset="-120"/>
                          <a:ea typeface="標楷體" pitchFamily="65" charset="-120"/>
                        </a:rPr>
                        <a:t>期中考前一週</a:t>
                      </a:r>
                      <a:endParaRPr lang="en-US" altLang="zh-TW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04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17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  <a:endParaRPr lang="zh-TW" alt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標楷體" pitchFamily="65" charset="-120"/>
                          <a:ea typeface="標楷體" pitchFamily="65" charset="-120"/>
                        </a:rPr>
                        <a:t>期中考週</a:t>
                      </a:r>
                      <a:endParaRPr lang="en-US" altLang="zh-TW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04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24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  <a:endParaRPr lang="zh-TW" alt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溫柔</a:t>
                      </a:r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MTV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主人翁</a:t>
                      </a:r>
                      <a:endParaRPr lang="zh-TW" alt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9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05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01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  <a:endParaRPr lang="zh-TW" alt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哇！原來你是這樣征服舞台的</a:t>
                      </a:r>
                      <a:endParaRPr lang="zh-TW" alt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05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08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  <a:endParaRPr lang="zh-TW" alt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與“小驗”姐有約</a:t>
                      </a:r>
                      <a:endParaRPr lang="en-US" altLang="zh-TW" sz="2000" b="1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9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05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15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  <a:endParaRPr lang="zh-TW" alt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一個個都來放大絕</a:t>
                      </a:r>
                      <a:endParaRPr lang="en-US" altLang="zh-TW" sz="2000" b="1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05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22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  <a:endParaRPr lang="zh-TW" alt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TRIPLE S you sing us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綻放異彩</a:t>
                      </a:r>
                      <a:endParaRPr lang="en-US" altLang="zh-TW" sz="2000" b="1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9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05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29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  <a:endParaRPr lang="zh-TW" alt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“競”然烙“賽”在這裡</a:t>
                      </a:r>
                      <a:endParaRPr lang="en-US" altLang="zh-TW" sz="2000" b="1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06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05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  <a:endParaRPr lang="zh-TW" alt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Song party all night</a:t>
                      </a:r>
                      <a:endParaRPr lang="en-US" altLang="zh-TW" sz="2000" b="1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642910" y="714356"/>
            <a:ext cx="795815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zh-TW" alt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台南應用</a:t>
            </a:r>
            <a:r>
              <a:rPr kumimoji="0" lang="zh-TW" altLang="en-US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科技</a:t>
            </a:r>
            <a:r>
              <a:rPr kumimoji="0" lang="zh-TW" alt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大學　愛唱社</a:t>
            </a:r>
            <a:endParaRPr kumimoji="0" lang="zh-TW" altLang="en-US" sz="4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087116" y="171448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107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學年度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第二學期 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辦理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活動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28596" y="3000372"/>
            <a:ext cx="83582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05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22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日  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en-US" altLang="zh-TW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TRIPLE S you sing us</a:t>
            </a:r>
            <a:r>
              <a:rPr lang="zh-TW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 綻放異彩 成果發表會</a:t>
            </a:r>
            <a:endParaRPr lang="en-US" altLang="zh-TW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buFont typeface="Arial" pitchFamily="34" charset="0"/>
              <a:buChar char="•"/>
            </a:pP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07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08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日至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07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日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魔法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sing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球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寓言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家 教育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優先區暑假服務營隊</a:t>
            </a:r>
            <a:endParaRPr lang="en-US" altLang="zh-TW" sz="3200" b="1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571472" y="2000240"/>
            <a:ext cx="795815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zh-TW" alt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台南應用</a:t>
            </a:r>
            <a:r>
              <a:rPr kumimoji="0" lang="zh-TW" altLang="en-US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科技</a:t>
            </a:r>
            <a:r>
              <a:rPr kumimoji="0" lang="zh-TW" alt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大學　愛唱社</a:t>
            </a:r>
            <a:endParaRPr kumimoji="0" lang="zh-TW" altLang="en-US" sz="4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-32" y="338382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800" dirty="0">
                <a:latin typeface="標楷體" pitchFamily="65" charset="-120"/>
                <a:ea typeface="標楷體" pitchFamily="65" charset="-120"/>
              </a:rPr>
              <a:t>107</a:t>
            </a:r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學年度 </a:t>
            </a: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第二學期 公開徵信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642910" y="214290"/>
            <a:ext cx="795815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zh-TW" alt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台南應用科技大學　愛唱社</a:t>
            </a:r>
            <a:endParaRPr kumimoji="0" lang="zh-TW" altLang="en-US" sz="4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071538" y="976954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107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學年度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第一學期  社費結算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357158" y="1571614"/>
          <a:ext cx="8501122" cy="49807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0198"/>
                <a:gridCol w="5143536"/>
                <a:gridCol w="1857388"/>
              </a:tblGrid>
              <a:tr h="9765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科目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項目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金額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36180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收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入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標楷體" pitchFamily="65" charset="-120"/>
                          <a:ea typeface="標楷體" pitchFamily="65" charset="-120"/>
                        </a:rPr>
                        <a:t>106-2</a:t>
                      </a: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移轉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latin typeface="標楷體" pitchFamily="65" charset="-120"/>
                          <a:ea typeface="標楷體" pitchFamily="65" charset="-120"/>
                        </a:rPr>
                        <a:t>23,591</a:t>
                      </a:r>
                      <a:endParaRPr lang="zh-TW" sz="24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43618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社費收入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latin typeface="標楷體" pitchFamily="65" charset="-120"/>
                          <a:ea typeface="標楷體" pitchFamily="65" charset="-120"/>
                        </a:rPr>
                        <a:t>40,000</a:t>
                      </a:r>
                      <a:endParaRPr lang="zh-TW" sz="24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74112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標楷體" pitchFamily="65" charset="-120"/>
                          <a:ea typeface="標楷體" pitchFamily="65" charset="-120"/>
                        </a:rPr>
                        <a:t>Sing </a:t>
                      </a: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服滿滿</a:t>
                      </a:r>
                      <a:r>
                        <a:rPr lang="en-US" sz="2400" kern="100" dirty="0">
                          <a:latin typeface="標楷體" pitchFamily="65" charset="-120"/>
                          <a:ea typeface="標楷體" pitchFamily="65" charset="-120"/>
                        </a:rPr>
                        <a:t>Disney</a:t>
                      </a: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樂園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三社聯合音樂服務體驗營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latin typeface="標楷體" pitchFamily="65" charset="-120"/>
                          <a:ea typeface="標楷體" pitchFamily="65" charset="-120"/>
                        </a:rPr>
                        <a:t>62,130</a:t>
                      </a:r>
                      <a:endParaRPr lang="zh-TW" sz="24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63432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【與誰同行：音陽師的最終審判】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latin typeface="標楷體" pitchFamily="65" charset="-120"/>
                          <a:ea typeface="標楷體" pitchFamily="65" charset="-120"/>
                        </a:rPr>
                        <a:t>28,800</a:t>
                      </a:r>
                      <a:endParaRPr lang="zh-TW" sz="2400" kern="10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63432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悅光季Ⅵ之歡喜俱樂部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標楷體" pitchFamily="65" charset="-120"/>
                          <a:ea typeface="標楷體" pitchFamily="65" charset="-120"/>
                        </a:rPr>
                        <a:t>25,000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63432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標楷體" pitchFamily="65" charset="-120"/>
                          <a:ea typeface="標楷體" pitchFamily="65" charset="-120"/>
                        </a:rPr>
                        <a:t>108</a:t>
                      </a: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年寒假社會服務營隊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標楷體" pitchFamily="65" charset="-120"/>
                          <a:ea typeface="標楷體" pitchFamily="65" charset="-120"/>
                        </a:rPr>
                        <a:t>24,000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43618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kern="100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收入合計</a:t>
                      </a:r>
                      <a:endParaRPr lang="zh-TW" altLang="en-US" sz="3200" kern="100" dirty="0" smtClean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00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203,521</a:t>
                      </a:r>
                      <a:endParaRPr lang="zh-TW" altLang="en-US" sz="3200" kern="100" dirty="0" smtClean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642910" y="142852"/>
            <a:ext cx="795815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zh-TW" alt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台南應用科技大學　愛唱社</a:t>
            </a:r>
            <a:endParaRPr kumimoji="0" lang="zh-TW" altLang="en-US" sz="4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071538" y="762640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107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學年度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第一學期 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學期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結算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285720" y="1285860"/>
          <a:ext cx="8572559" cy="534768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928693"/>
                <a:gridCol w="5786478"/>
                <a:gridCol w="1857388"/>
              </a:tblGrid>
              <a:tr h="54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科目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項目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金額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360000">
                <a:tc rowSpan="1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</a:rPr>
                        <a:t>支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</a:rPr>
                        <a:t>出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latin typeface="標楷體" pitchFamily="65" charset="-120"/>
                          <a:ea typeface="標楷體" pitchFamily="65" charset="-120"/>
                        </a:rPr>
                        <a:t>Sing </a:t>
                      </a:r>
                      <a:r>
                        <a:rPr lang="zh-TW" sz="2000" kern="100" dirty="0" smtClean="0">
                          <a:latin typeface="標楷體" pitchFamily="65" charset="-120"/>
                          <a:ea typeface="標楷體" pitchFamily="65" charset="-120"/>
                        </a:rPr>
                        <a:t>服</a:t>
                      </a: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</a:rPr>
                        <a:t>滿滿</a:t>
                      </a:r>
                      <a:r>
                        <a:rPr lang="en-US" sz="2000" kern="100" dirty="0">
                          <a:latin typeface="標楷體" pitchFamily="65" charset="-120"/>
                          <a:ea typeface="標楷體" pitchFamily="65" charset="-120"/>
                        </a:rPr>
                        <a:t>Disney</a:t>
                      </a:r>
                      <a:r>
                        <a:rPr lang="zh-TW" sz="2000" kern="100" dirty="0" smtClean="0">
                          <a:latin typeface="標楷體" pitchFamily="65" charset="-120"/>
                          <a:ea typeface="標楷體" pitchFamily="65" charset="-120"/>
                        </a:rPr>
                        <a:t>樂園</a:t>
                      </a:r>
                      <a:r>
                        <a:rPr lang="zh-TW" altLang="en-US" sz="2000" kern="100" baseline="0" dirty="0" smtClean="0">
                          <a:latin typeface="標楷體" pitchFamily="65" charset="-120"/>
                          <a:ea typeface="標楷體" pitchFamily="65" charset="-120"/>
                        </a:rPr>
                        <a:t> </a:t>
                      </a:r>
                      <a:r>
                        <a:rPr lang="zh-TW" sz="2000" kern="100" dirty="0" smtClean="0">
                          <a:latin typeface="標楷體" pitchFamily="65" charset="-120"/>
                          <a:ea typeface="標楷體" pitchFamily="65" charset="-120"/>
                        </a:rPr>
                        <a:t>三</a:t>
                      </a: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</a:rPr>
                        <a:t>社聯合音樂服務體驗營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標楷體" pitchFamily="65" charset="-120"/>
                          <a:ea typeface="標楷體" pitchFamily="65" charset="-120"/>
                        </a:rPr>
                        <a:t>77,100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</a:tr>
              <a:tr h="360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</a:rPr>
                        <a:t>【與誰同行：音陽師的最終審判】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標楷體" pitchFamily="65" charset="-120"/>
                          <a:ea typeface="標楷體" pitchFamily="65" charset="-120"/>
                        </a:rPr>
                        <a:t>33,512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</a:tr>
              <a:tr h="360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</a:rPr>
                        <a:t>悅光季Ⅵ之歡喜俱樂部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標楷體" pitchFamily="65" charset="-120"/>
                          <a:ea typeface="標楷體" pitchFamily="65" charset="-120"/>
                        </a:rPr>
                        <a:t>25,263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</a:tr>
              <a:tr h="360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標楷體" pitchFamily="65" charset="-120"/>
                          <a:ea typeface="標楷體" pitchFamily="65" charset="-120"/>
                        </a:rPr>
                        <a:t>108</a:t>
                      </a: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</a:rPr>
                        <a:t>年寒假社會服務營隊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標楷體" pitchFamily="65" charset="-120"/>
                          <a:ea typeface="標楷體" pitchFamily="65" charset="-120"/>
                        </a:rPr>
                        <a:t>24,028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</a:tr>
              <a:tr h="360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</a:rPr>
                        <a:t>文書支出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標楷體" pitchFamily="65" charset="-120"/>
                          <a:ea typeface="標楷體" pitchFamily="65" charset="-120"/>
                        </a:rPr>
                        <a:t>785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</a:tr>
              <a:tr h="360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</a:rPr>
                        <a:t>美宣支出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標楷體" pitchFamily="65" charset="-120"/>
                          <a:ea typeface="標楷體" pitchFamily="65" charset="-120"/>
                        </a:rPr>
                        <a:t>812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</a:tr>
              <a:tr h="360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</a:rPr>
                        <a:t>材料費支出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標楷體" pitchFamily="65" charset="-120"/>
                          <a:ea typeface="標楷體" pitchFamily="65" charset="-120"/>
                        </a:rPr>
                        <a:t>2024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</a:tr>
              <a:tr h="360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</a:rPr>
                        <a:t>其他支出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標楷體" pitchFamily="65" charset="-120"/>
                          <a:ea typeface="標楷體" pitchFamily="65" charset="-120"/>
                        </a:rPr>
                        <a:t>20,729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</a:tr>
              <a:tr h="360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</a:rPr>
                        <a:t>預備金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標楷體" pitchFamily="65" charset="-120"/>
                          <a:ea typeface="標楷體" pitchFamily="65" charset="-120"/>
                        </a:rPr>
                        <a:t>0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</a:tr>
              <a:tr h="360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</a:rPr>
                        <a:t>講師費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標楷體" pitchFamily="65" charset="-120"/>
                          <a:ea typeface="標楷體" pitchFamily="65" charset="-120"/>
                        </a:rPr>
                        <a:t>2,000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</a:tr>
              <a:tr h="360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收入合計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203,521</a:t>
                      </a:r>
                      <a:endParaRPr lang="zh-TW" altLang="en-US" sz="2000" kern="1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</a:tr>
              <a:tr h="36000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 smtClean="0">
                          <a:latin typeface="標楷體" pitchFamily="65" charset="-120"/>
                          <a:ea typeface="標楷體" pitchFamily="65" charset="-120"/>
                        </a:rPr>
                        <a:t>支出合計</a:t>
                      </a:r>
                      <a:endParaRPr lang="zh-TW" altLang="en-US" sz="20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00" dirty="0" smtClean="0">
                          <a:latin typeface="標楷體" pitchFamily="65" charset="-120"/>
                          <a:ea typeface="標楷體" pitchFamily="65" charset="-120"/>
                        </a:rPr>
                        <a:t>186,253</a:t>
                      </a:r>
                      <a:endParaRPr lang="zh-TW" altLang="en-US" sz="20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</a:tr>
              <a:tr h="26223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支出收入相抵</a:t>
                      </a:r>
                      <a:endParaRPr lang="zh-TW" sz="32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17,268</a:t>
                      </a:r>
                      <a:endParaRPr lang="zh-TW" sz="32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642910" y="214290"/>
            <a:ext cx="795815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zh-TW" alt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台南應用科技大學　愛唱社</a:t>
            </a:r>
            <a:endParaRPr kumimoji="0" lang="zh-TW" altLang="en-US" sz="4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071538" y="976954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107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學年度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第二學期 預計收入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357158" y="1571612"/>
          <a:ext cx="8429684" cy="464347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214446"/>
                <a:gridCol w="2928958"/>
                <a:gridCol w="1714512"/>
                <a:gridCol w="2571768"/>
              </a:tblGrid>
              <a:tr h="8358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latin typeface="標楷體" pitchFamily="65" charset="-120"/>
                          <a:ea typeface="標楷體" pitchFamily="65" charset="-120"/>
                        </a:rPr>
                        <a:t>科目</a:t>
                      </a:r>
                      <a:endParaRPr lang="zh-TW" sz="22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latin typeface="標楷體" pitchFamily="65" charset="-120"/>
                          <a:ea typeface="標楷體" pitchFamily="65" charset="-120"/>
                        </a:rPr>
                        <a:t>項目</a:t>
                      </a:r>
                      <a:endParaRPr lang="zh-TW" sz="22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latin typeface="標楷體" pitchFamily="65" charset="-120"/>
                          <a:ea typeface="標楷體" pitchFamily="65" charset="-120"/>
                        </a:rPr>
                        <a:t>金額</a:t>
                      </a:r>
                      <a:endParaRPr lang="zh-TW" sz="22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latin typeface="標楷體" pitchFamily="65" charset="-120"/>
                          <a:ea typeface="標楷體" pitchFamily="65" charset="-120"/>
                        </a:rPr>
                        <a:t>備註</a:t>
                      </a:r>
                      <a:endParaRPr lang="zh-TW" sz="22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04610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收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入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標楷體" pitchFamily="65" charset="-120"/>
                          <a:ea typeface="標楷體" pitchFamily="65" charset="-120"/>
                        </a:rPr>
                        <a:t>107-1</a:t>
                      </a: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移轉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標楷體" pitchFamily="65" charset="-120"/>
                          <a:ea typeface="標楷體" pitchFamily="65" charset="-120"/>
                        </a:rPr>
                        <a:t>17,268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400" kern="100">
                        <a:latin typeface="標楷體" pitchFamily="65" charset="-120"/>
                        <a:ea typeface="標楷體" pitchFamily="65" charset="-120"/>
                        <a:cs typeface="Calibri"/>
                      </a:endParaRPr>
                    </a:p>
                  </a:txBody>
                  <a:tcPr marL="17780" marR="17780" marT="0" marB="0" anchor="ctr"/>
                </a:tc>
              </a:tr>
              <a:tr h="54293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社費收入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30</a:t>
                      </a:r>
                      <a:r>
                        <a:rPr 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,000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標楷體" pitchFamily="65" charset="-120"/>
                          <a:ea typeface="標楷體" pitchFamily="65" charset="-120"/>
                        </a:rPr>
                        <a:t>500(</a:t>
                      </a: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元</a:t>
                      </a:r>
                      <a:r>
                        <a:rPr lang="en-US" sz="2400" kern="100" dirty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r>
                        <a:rPr 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x</a:t>
                      </a: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6</a:t>
                      </a:r>
                      <a:r>
                        <a:rPr 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0</a:t>
                      </a:r>
                      <a:r>
                        <a:rPr lang="en-US" sz="2400" kern="100" dirty="0"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人</a:t>
                      </a:r>
                      <a:r>
                        <a:rPr lang="en-US" sz="2400" kern="100" dirty="0"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105469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標楷體" pitchFamily="65" charset="-120"/>
                          <a:ea typeface="標楷體" pitchFamily="65" charset="-120"/>
                        </a:rPr>
                        <a:t>TRIPLE S </a:t>
                      </a: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成果發表會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15</a:t>
                      </a:r>
                      <a:r>
                        <a:rPr 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,000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擬學輔經費</a:t>
                      </a:r>
                      <a:r>
                        <a:rPr 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補助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</a:tr>
              <a:tr h="105469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latin typeface="標楷體" pitchFamily="65" charset="-120"/>
                          <a:ea typeface="標楷體" pitchFamily="65" charset="-120"/>
                        </a:rPr>
                        <a:t>108</a:t>
                      </a: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年暑假社會服務營隊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41</a:t>
                      </a:r>
                      <a:r>
                        <a:rPr 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,</a:t>
                      </a:r>
                      <a:r>
                        <a:rPr lang="en-US" alt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000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擬學輔經費補助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擬校外</a:t>
                      </a:r>
                      <a:r>
                        <a:rPr lang="zh-TW" altLang="en-US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單位</a:t>
                      </a:r>
                      <a:r>
                        <a:rPr lang="zh-TW" sz="2400" kern="100" dirty="0" smtClean="0">
                          <a:latin typeface="標楷體" pitchFamily="65" charset="-120"/>
                          <a:ea typeface="標楷體" pitchFamily="65" charset="-120"/>
                        </a:rPr>
                        <a:t>補助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55064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kern="100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收入合計</a:t>
                      </a:r>
                      <a:endParaRPr lang="zh-TW" altLang="en-US" sz="2800" kern="100" dirty="0" smtClean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200" kern="100" dirty="0" smtClean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00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en-US" altLang="zh-TW" sz="2800" kern="100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03</a:t>
                      </a:r>
                      <a:r>
                        <a:rPr lang="en-US" sz="2800" kern="100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,</a:t>
                      </a:r>
                      <a:r>
                        <a:rPr lang="en-US" altLang="zh-TW" sz="2800" kern="100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r>
                        <a:rPr lang="en-US" sz="2800" kern="100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68</a:t>
                      </a:r>
                      <a:endParaRPr lang="zh-TW" altLang="en-US" sz="2800" kern="100" dirty="0" smtClean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642910" y="214290"/>
            <a:ext cx="795815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zh-TW" alt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台南應用科技大學　愛唱社</a:t>
            </a:r>
            <a:endParaRPr kumimoji="0" lang="zh-TW" altLang="en-US" sz="4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071538" y="857232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107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學年度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第二學期 預計支出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357158" y="1423285"/>
          <a:ext cx="8358248" cy="5220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4446"/>
                <a:gridCol w="2857520"/>
                <a:gridCol w="2371333"/>
                <a:gridCol w="1914949"/>
              </a:tblGrid>
              <a:tr h="4107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latin typeface="標楷體" pitchFamily="65" charset="-120"/>
                          <a:ea typeface="標楷體" pitchFamily="65" charset="-120"/>
                        </a:rPr>
                        <a:t>科目</a:t>
                      </a:r>
                      <a:endParaRPr lang="zh-TW" sz="22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latin typeface="標楷體" pitchFamily="65" charset="-120"/>
                          <a:ea typeface="標楷體" pitchFamily="65" charset="-120"/>
                        </a:rPr>
                        <a:t>項目</a:t>
                      </a:r>
                      <a:endParaRPr lang="zh-TW" sz="22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latin typeface="標楷體" pitchFamily="65" charset="-120"/>
                          <a:ea typeface="標楷體" pitchFamily="65" charset="-120"/>
                        </a:rPr>
                        <a:t>金額</a:t>
                      </a:r>
                      <a:endParaRPr lang="zh-TW" sz="22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latin typeface="標楷體" pitchFamily="65" charset="-120"/>
                          <a:ea typeface="標楷體" pitchFamily="65" charset="-120"/>
                        </a:rPr>
                        <a:t>備註</a:t>
                      </a:r>
                      <a:endParaRPr lang="zh-TW" sz="22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10795">
                <a:tc row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</a:rPr>
                        <a:t>支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</a:rPr>
                        <a:t>出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2927" marR="129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標楷體" pitchFamily="65" charset="-120"/>
                          <a:ea typeface="標楷體" pitchFamily="65" charset="-120"/>
                        </a:rPr>
                        <a:t>TRIPLE S </a:t>
                      </a: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</a:rPr>
                        <a:t>成果發表會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2927" marR="129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latin typeface="標楷體" pitchFamily="65" charset="-120"/>
                          <a:ea typeface="標楷體" pitchFamily="65" charset="-120"/>
                        </a:rPr>
                        <a:t>34</a:t>
                      </a:r>
                      <a:r>
                        <a:rPr lang="en-US" sz="2000" kern="100" dirty="0" smtClean="0">
                          <a:latin typeface="標楷體" pitchFamily="65" charset="-120"/>
                          <a:ea typeface="標楷體" pitchFamily="65" charset="-120"/>
                        </a:rPr>
                        <a:t>,</a:t>
                      </a:r>
                      <a:r>
                        <a:rPr lang="en-US" altLang="zh-TW" sz="2000" kern="100" dirty="0" smtClean="0">
                          <a:latin typeface="標楷體" pitchFamily="65" charset="-120"/>
                          <a:ea typeface="標楷體" pitchFamily="65" charset="-120"/>
                        </a:rPr>
                        <a:t>000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2927" marR="1292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2927" marR="12927" marT="0" marB="0"/>
                </a:tc>
              </a:tr>
              <a:tr h="4107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標楷體" pitchFamily="65" charset="-120"/>
                          <a:ea typeface="標楷體" pitchFamily="65" charset="-120"/>
                        </a:rPr>
                        <a:t>108</a:t>
                      </a: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</a:rPr>
                        <a:t>年暑假社會服務營隊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2927" marR="129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r>
                        <a:rPr lang="en-US" altLang="zh-TW" sz="2000" kern="100" dirty="0" smtClean="0"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  <a:r>
                        <a:rPr lang="en-US" sz="2000" kern="100" dirty="0" smtClean="0">
                          <a:latin typeface="標楷體" pitchFamily="65" charset="-120"/>
                          <a:ea typeface="標楷體" pitchFamily="65" charset="-120"/>
                        </a:rPr>
                        <a:t>,</a:t>
                      </a:r>
                      <a:r>
                        <a:rPr lang="en-US" altLang="zh-TW" sz="2000" kern="100" dirty="0" smtClean="0">
                          <a:latin typeface="標楷體" pitchFamily="65" charset="-120"/>
                          <a:ea typeface="標楷體" pitchFamily="65" charset="-120"/>
                        </a:rPr>
                        <a:t>6</a:t>
                      </a:r>
                      <a:r>
                        <a:rPr lang="en-US" sz="2000" kern="100" dirty="0" smtClean="0">
                          <a:latin typeface="標楷體" pitchFamily="65" charset="-120"/>
                          <a:ea typeface="標楷體" pitchFamily="65" charset="-120"/>
                        </a:rPr>
                        <a:t>40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2927" marR="1292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2927" marR="12927" marT="0" marB="0"/>
                </a:tc>
              </a:tr>
              <a:tr h="4107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</a:rPr>
                        <a:t>文書支出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2927" marR="129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標楷體" pitchFamily="65" charset="-120"/>
                          <a:ea typeface="標楷體" pitchFamily="65" charset="-120"/>
                        </a:rPr>
                        <a:t>3,000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2927" marR="1292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2927" marR="12927" marT="0" marB="0" anchor="ctr"/>
                </a:tc>
              </a:tr>
              <a:tr h="6247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</a:rPr>
                        <a:t>美宣支出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2927" marR="129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r>
                        <a:rPr lang="en-US" sz="2000" kern="100" dirty="0" smtClean="0">
                          <a:latin typeface="標楷體" pitchFamily="65" charset="-120"/>
                          <a:ea typeface="標楷體" pitchFamily="65" charset="-120"/>
                        </a:rPr>
                        <a:t>,000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2927" marR="12927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社團文宣品</a:t>
                      </a:r>
                      <a:r>
                        <a:rPr kumimoji="0" lang="zh-TW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kumimoji="0"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道具用紙</a:t>
                      </a:r>
                      <a:r>
                        <a:rPr kumimoji="0" lang="en-US" altLang="zh-TW" sz="20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…</a:t>
                      </a:r>
                      <a:r>
                        <a:rPr kumimoji="0" lang="zh-TW" altLang="en-US" sz="2000" kern="12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等</a:t>
                      </a:r>
                      <a:endParaRPr lang="zh-TW" altLang="en-US" sz="20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927" marR="12927" marT="0" marB="0" anchor="ctr"/>
                </a:tc>
              </a:tr>
              <a:tr h="4107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</a:rPr>
                        <a:t>材料費支出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2927" marR="129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標楷體" pitchFamily="65" charset="-120"/>
                          <a:ea typeface="標楷體" pitchFamily="65" charset="-120"/>
                        </a:rPr>
                        <a:t>3,000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2927" marR="1292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2927" marR="12927" marT="0" marB="0" anchor="ctr"/>
                </a:tc>
              </a:tr>
              <a:tr h="4107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</a:rPr>
                        <a:t>其他支出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2927" marR="129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latin typeface="標楷體" pitchFamily="65" charset="-120"/>
                          <a:ea typeface="標楷體" pitchFamily="65" charset="-120"/>
                        </a:rPr>
                        <a:t>1,</a:t>
                      </a:r>
                      <a:r>
                        <a:rPr lang="en-US" altLang="zh-TW" sz="2000" kern="100" dirty="0" smtClean="0"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r>
                        <a:rPr lang="en-US" sz="2000" kern="100" dirty="0" smtClean="0">
                          <a:latin typeface="標楷體" pitchFamily="65" charset="-120"/>
                          <a:ea typeface="標楷體" pitchFamily="65" charset="-120"/>
                        </a:rPr>
                        <a:t>00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2927" marR="1292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2927" marR="12927" marT="0" marB="0" anchor="ctr"/>
                </a:tc>
              </a:tr>
              <a:tr h="4107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</a:rPr>
                        <a:t>預備金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2927" marR="129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en-US" sz="2000" kern="100" dirty="0" smtClean="0">
                          <a:latin typeface="標楷體" pitchFamily="65" charset="-120"/>
                          <a:ea typeface="標楷體" pitchFamily="65" charset="-120"/>
                        </a:rPr>
                        <a:t>,</a:t>
                      </a:r>
                      <a:r>
                        <a:rPr lang="en-US" altLang="zh-TW" sz="2000" kern="100" dirty="0" smtClean="0">
                          <a:latin typeface="標楷體" pitchFamily="65" charset="-120"/>
                          <a:ea typeface="標楷體" pitchFamily="65" charset="-120"/>
                        </a:rPr>
                        <a:t>0</a:t>
                      </a:r>
                      <a:r>
                        <a:rPr lang="en-US" sz="2000" kern="100" dirty="0" smtClean="0">
                          <a:latin typeface="標楷體" pitchFamily="65" charset="-120"/>
                          <a:ea typeface="標楷體" pitchFamily="65" charset="-120"/>
                        </a:rPr>
                        <a:t>00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2927" marR="1292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000" kern="100" dirty="0">
                        <a:latin typeface="標楷體" pitchFamily="65" charset="-120"/>
                        <a:ea typeface="標楷體" pitchFamily="65" charset="-120"/>
                        <a:cs typeface="Calibri"/>
                      </a:endParaRPr>
                    </a:p>
                  </a:txBody>
                  <a:tcPr marL="12927" marR="12927" marT="0" marB="0" anchor="ctr"/>
                </a:tc>
              </a:tr>
              <a:tr h="4107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</a:rPr>
                        <a:t>講師費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2927" marR="129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標楷體" pitchFamily="65" charset="-120"/>
                          <a:ea typeface="標楷體" pitchFamily="65" charset="-120"/>
                        </a:rPr>
                        <a:t>5,000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2927" marR="12927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社課聘請講師費</a:t>
                      </a:r>
                    </a:p>
                  </a:txBody>
                  <a:tcPr marL="12927" marR="12927" marT="0" marB="0" anchor="ctr"/>
                </a:tc>
              </a:tr>
              <a:tr h="41079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標楷體" pitchFamily="65" charset="-120"/>
                          <a:ea typeface="標楷體" pitchFamily="65" charset="-120"/>
                        </a:rPr>
                        <a:t>合計收入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2927" marR="12927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00" dirty="0" smtClean="0">
                          <a:latin typeface="標楷體" pitchFamily="65" charset="-120"/>
                          <a:ea typeface="標楷體" pitchFamily="65" charset="-120"/>
                        </a:rPr>
                        <a:t>1</a:t>
                      </a:r>
                      <a:r>
                        <a:rPr lang="en-US" altLang="zh-TW" sz="2000" kern="100" dirty="0" smtClean="0">
                          <a:latin typeface="標楷體" pitchFamily="65" charset="-120"/>
                          <a:ea typeface="標楷體" pitchFamily="65" charset="-120"/>
                        </a:rPr>
                        <a:t>03</a:t>
                      </a:r>
                      <a:r>
                        <a:rPr lang="en-US" sz="2000" kern="100" dirty="0" smtClean="0">
                          <a:latin typeface="標楷體" pitchFamily="65" charset="-120"/>
                          <a:ea typeface="標楷體" pitchFamily="65" charset="-120"/>
                        </a:rPr>
                        <a:t>,</a:t>
                      </a:r>
                      <a:r>
                        <a:rPr lang="en-US" altLang="zh-TW" sz="2000" kern="100" dirty="0" smtClean="0"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r>
                        <a:rPr lang="en-US" sz="2000" kern="100" dirty="0" smtClean="0">
                          <a:latin typeface="標楷體" pitchFamily="65" charset="-120"/>
                          <a:ea typeface="標楷體" pitchFamily="65" charset="-120"/>
                        </a:rPr>
                        <a:t>68</a:t>
                      </a:r>
                      <a:endParaRPr lang="zh-TW" altLang="en-US" sz="2000" kern="1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2927" marR="12927" marT="0" marB="0" anchor="ctr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000" kern="100" dirty="0">
                        <a:latin typeface="標楷體" pitchFamily="65" charset="-120"/>
                        <a:ea typeface="標楷體" pitchFamily="65" charset="-120"/>
                        <a:cs typeface="Calibri"/>
                      </a:endParaRPr>
                    </a:p>
                  </a:txBody>
                  <a:tcPr marL="12927" marR="12927" marT="0" marB="0" anchor="ctr"/>
                </a:tc>
              </a:tr>
              <a:tr h="41079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 smtClean="0">
                          <a:latin typeface="標楷體" pitchFamily="65" charset="-120"/>
                          <a:ea typeface="標楷體" pitchFamily="65" charset="-120"/>
                        </a:rPr>
                        <a:t>合計支出</a:t>
                      </a:r>
                      <a:endParaRPr lang="zh-TW" altLang="en-US" sz="20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2927" marR="12927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108</a:t>
                      </a:r>
                      <a:r>
                        <a:rPr lang="en-US" sz="2000" kern="100" dirty="0" smtClean="0">
                          <a:latin typeface="標楷體" pitchFamily="65" charset="-120"/>
                          <a:ea typeface="標楷體" pitchFamily="65" charset="-120"/>
                        </a:rPr>
                        <a:t>,</a:t>
                      </a:r>
                      <a:r>
                        <a:rPr lang="en-US" altLang="zh-TW" sz="2000" kern="100" dirty="0" smtClean="0">
                          <a:latin typeface="標楷體" pitchFamily="65" charset="-120"/>
                          <a:ea typeface="標楷體" pitchFamily="65" charset="-120"/>
                        </a:rPr>
                        <a:t>140</a:t>
                      </a:r>
                      <a:endParaRPr lang="zh-TW" altLang="en-US" sz="20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2927" marR="12927" marT="0" marB="0" anchor="ctr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000" kern="100" dirty="0">
                        <a:latin typeface="標楷體" pitchFamily="65" charset="-120"/>
                        <a:ea typeface="標楷體" pitchFamily="65" charset="-120"/>
                        <a:cs typeface="Calibri"/>
                      </a:endParaRPr>
                    </a:p>
                  </a:txBody>
                  <a:tcPr marL="12927" marR="12927" marT="0" marB="0" anchor="ctr"/>
                </a:tc>
              </a:tr>
              <a:tr h="41079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支出收入相抵</a:t>
                      </a:r>
                      <a:endParaRPr lang="zh-TW" sz="32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2927" marR="12927" marT="0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3200" kern="100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-4</a:t>
                      </a:r>
                      <a:r>
                        <a:rPr lang="en-US" sz="3200" kern="100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,</a:t>
                      </a:r>
                      <a:r>
                        <a:rPr lang="en-US" altLang="zh-TW" sz="3200" kern="100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872</a:t>
                      </a:r>
                      <a:endParaRPr lang="zh-TW" sz="32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2927" marR="12927" marT="0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000" kern="100" dirty="0">
                        <a:latin typeface="標楷體" pitchFamily="65" charset="-120"/>
                        <a:ea typeface="標楷體" pitchFamily="65" charset="-120"/>
                        <a:cs typeface="Calibri"/>
                      </a:endParaRPr>
                    </a:p>
                  </a:txBody>
                  <a:tcPr marL="12927" marR="12927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647</TotalTime>
  <Words>670</Words>
  <Application>Microsoft Office PowerPoint</Application>
  <PresentationFormat>如螢幕大小 (4:3)</PresentationFormat>
  <Paragraphs>170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壁窗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小屁</dc:creator>
  <cp:lastModifiedBy>小屁</cp:lastModifiedBy>
  <cp:revision>30</cp:revision>
  <dcterms:created xsi:type="dcterms:W3CDTF">2019-03-04T09:00:08Z</dcterms:created>
  <dcterms:modified xsi:type="dcterms:W3CDTF">2019-03-06T06:24:24Z</dcterms:modified>
</cp:coreProperties>
</file>